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383" r:id="rId2"/>
    <p:sldId id="306" r:id="rId3"/>
    <p:sldId id="386" r:id="rId4"/>
    <p:sldId id="462" r:id="rId5"/>
    <p:sldId id="499" r:id="rId6"/>
    <p:sldId id="484" r:id="rId7"/>
    <p:sldId id="500" r:id="rId8"/>
    <p:sldId id="501" r:id="rId9"/>
    <p:sldId id="502" r:id="rId10"/>
    <p:sldId id="503" r:id="rId11"/>
    <p:sldId id="473" r:id="rId12"/>
    <p:sldId id="431" r:id="rId13"/>
    <p:sldId id="477" r:id="rId14"/>
    <p:sldId id="504" r:id="rId15"/>
    <p:sldId id="505" r:id="rId16"/>
    <p:sldId id="506" r:id="rId17"/>
    <p:sldId id="507" r:id="rId18"/>
    <p:sldId id="508" r:id="rId19"/>
    <p:sldId id="509" r:id="rId20"/>
    <p:sldId id="510" r:id="rId21"/>
    <p:sldId id="511" r:id="rId22"/>
    <p:sldId id="512" r:id="rId23"/>
    <p:sldId id="513" r:id="rId24"/>
    <p:sldId id="514" r:id="rId25"/>
    <p:sldId id="467" r:id="rId26"/>
    <p:sldId id="447" r:id="rId27"/>
    <p:sldId id="515" r:id="rId28"/>
    <p:sldId id="516" r:id="rId29"/>
    <p:sldId id="517" r:id="rId30"/>
    <p:sldId id="518" r:id="rId31"/>
    <p:sldId id="519" r:id="rId32"/>
    <p:sldId id="520" r:id="rId33"/>
    <p:sldId id="521" r:id="rId34"/>
    <p:sldId id="522" r:id="rId35"/>
    <p:sldId id="523" r:id="rId36"/>
    <p:sldId id="495" r:id="rId37"/>
    <p:sldId id="524" r:id="rId38"/>
    <p:sldId id="525" r:id="rId39"/>
    <p:sldId id="496" r:id="rId40"/>
    <p:sldId id="497" r:id="rId41"/>
    <p:sldId id="498" r:id="rId42"/>
  </p:sldIdLst>
  <p:sldSz cx="9144000" cy="6858000" type="screen4x3"/>
  <p:notesSz cx="6858000" cy="9144000"/>
  <p:custDataLst>
    <p:tags r:id="rId44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ED6"/>
    <a:srgbClr val="D5F2FF"/>
    <a:srgbClr val="D5F4FF"/>
    <a:srgbClr val="3BCCFF"/>
    <a:srgbClr val="EAEAEA"/>
    <a:srgbClr val="FFFF00"/>
    <a:srgbClr val="A3D3FF"/>
    <a:srgbClr val="D5E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870" autoAdjust="0"/>
  </p:normalViewPr>
  <p:slideViewPr>
    <p:cSldViewPr snapToGrid="0" snapToObjects="1">
      <p:cViewPr varScale="1">
        <p:scale>
          <a:sx n="84" d="100"/>
          <a:sy n="84" d="100"/>
        </p:scale>
        <p:origin x="-1152" y="-78"/>
      </p:cViewPr>
      <p:guideLst>
        <p:guide orient="horz" pos="2113"/>
        <p:guide pos="288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804"/>
    </p:cViewPr>
  </p:sorter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9CA35E61-DEFB-44A7-90C6-2D5B1243039C}" type="datetimeFigureOut">
              <a:rPr lang="zh-CN" altLang="en-US"/>
              <a:pPr>
                <a:defRPr/>
              </a:pPr>
              <a:t>2016/1/8</a:t>
            </a:fld>
            <a:endParaRPr lang="en-US"/>
          </a:p>
        </p:txBody>
      </p:sp>
      <p:sp>
        <p:nvSpPr>
          <p:cNvPr id="56324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itchFamily="34" charset="0"/>
              <a:buNone/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399479CD-D95B-4631-9A63-04C266923D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1195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9811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/>
          </a:p>
        </p:txBody>
      </p:sp>
      <p:sp>
        <p:nvSpPr>
          <p:cNvPr id="11981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 typeface="Arial" pitchFamily="34" charset="0"/>
              <a:buNone/>
            </a:pPr>
            <a:fld id="{1282A34A-A2C8-427C-847D-078E83D606D8}" type="slidenum">
              <a:rPr lang="zh-CN" altLang="en-US" smtClean="0"/>
              <a:pPr>
                <a:buFont typeface="Arial" pitchFamily="34" charset="0"/>
                <a:buNone/>
              </a:pPr>
              <a:t>40</a:t>
            </a:fld>
            <a:endParaRPr lang="en-US" altLang="zh-CN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2083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/>
          </a:p>
        </p:txBody>
      </p:sp>
      <p:sp>
        <p:nvSpPr>
          <p:cNvPr id="12083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buFont typeface="Arial" pitchFamily="34" charset="0"/>
              <a:buNone/>
            </a:pPr>
            <a:fld id="{3065D449-1858-40E1-B380-ADC6B75D8768}" type="slidenum">
              <a:rPr lang="zh-CN" altLang="en-US" smtClean="0"/>
              <a:pPr>
                <a:buFont typeface="Arial" pitchFamily="34" charset="0"/>
                <a:buNone/>
              </a:pPr>
              <a:t>41</a:t>
            </a:fld>
            <a:endParaRPr lang="en-US" altLang="zh-CN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"/>
          <p:cNvGrpSpPr>
            <a:grpSpLocks/>
          </p:cNvGrpSpPr>
          <p:nvPr userDrawn="1"/>
        </p:nvGrpSpPr>
        <p:grpSpPr bwMode="auto">
          <a:xfrm>
            <a:off x="5286375" y="-6350"/>
            <a:ext cx="3863975" cy="641350"/>
            <a:chOff x="80" y="0"/>
            <a:chExt cx="6086" cy="1010"/>
          </a:xfrm>
        </p:grpSpPr>
        <p:pic>
          <p:nvPicPr>
            <p:cNvPr id="5" name="Picture 6" descr="D:\幻灯片\图片\logo2.pnglogo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0" y="0"/>
              <a:ext cx="1116" cy="10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矩形 15"/>
            <p:cNvSpPr>
              <a:spLocks noChangeArrowheads="1"/>
            </p:cNvSpPr>
            <p:nvPr/>
          </p:nvSpPr>
          <p:spPr bwMode="auto">
            <a:xfrm>
              <a:off x="80" y="415"/>
              <a:ext cx="5353" cy="5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让</a:t>
              </a:r>
              <a:r>
                <a:rPr lang="en-US" altLang="zh-CN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IT</a:t>
              </a: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教学更简单，让</a:t>
              </a:r>
              <a:r>
                <a:rPr lang="en-US" altLang="zh-CN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IT</a:t>
              </a: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学习更有效</a:t>
              </a:r>
              <a:endParaRPr lang="en-US" altLang="zh-CN" sz="1600" dirty="0" smtClean="0">
                <a:solidFill>
                  <a:srgbClr val="00ACE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pic>
        <p:nvPicPr>
          <p:cNvPr id="7" name="图片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9863"/>
            <a:ext cx="9144000" cy="7165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2463803"/>
            <a:ext cx="7772400" cy="939799"/>
          </a:xfrm>
          <a:prstGeom prst="rect">
            <a:avLst/>
          </a:prstGeom>
        </p:spPr>
        <p:txBody>
          <a:bodyPr/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43200" y="3886200"/>
            <a:ext cx="6400800" cy="1058333"/>
          </a:xfrm>
          <a:prstGeom prst="rect">
            <a:avLst/>
          </a:prstGeom>
        </p:spPr>
        <p:txBody>
          <a:bodyPr/>
          <a:lstStyle>
            <a:lvl1pPr marL="457200" indent="-457200" algn="l">
              <a:buFont typeface="Arial" panose="020B0604020202020204" pitchFamily="34" charset="0"/>
              <a:buChar char="•"/>
              <a:defRPr sz="20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2202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221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  <a:prstGeom prst="rect">
            <a:avLst/>
          </a:prstGeom>
        </p:spPr>
        <p:txBody>
          <a:bodyPr/>
          <a:lstStyle>
            <a:lvl1pPr algn="l">
              <a:defRPr sz="3600" b="1" spc="3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042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ChangeArrowheads="1"/>
          </p:cNvSpPr>
          <p:nvPr userDrawn="1"/>
        </p:nvSpPr>
        <p:spPr bwMode="auto">
          <a:xfrm>
            <a:off x="174625" y="101600"/>
            <a:ext cx="5148263" cy="76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3600" b="1" spc="3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 </a:t>
            </a:r>
            <a:r>
              <a:rPr lang="zh-CN" altLang="en-US" sz="3600" b="1" spc="3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本章小结</a:t>
            </a:r>
            <a:endParaRPr lang="zh-CN" altLang="en-US" sz="3600" b="1" spc="300" dirty="0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7311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4546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内容背景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5100"/>
            <a:ext cx="9144000" cy="702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7" name="Group 5"/>
          <p:cNvGrpSpPr>
            <a:grpSpLocks/>
          </p:cNvGrpSpPr>
          <p:nvPr userDrawn="1"/>
        </p:nvGrpSpPr>
        <p:grpSpPr bwMode="auto">
          <a:xfrm>
            <a:off x="5286375" y="-6350"/>
            <a:ext cx="3863975" cy="641350"/>
            <a:chOff x="80" y="0"/>
            <a:chExt cx="6086" cy="1010"/>
          </a:xfrm>
        </p:grpSpPr>
        <p:pic>
          <p:nvPicPr>
            <p:cNvPr id="1028" name="Picture 6" descr="D:\幻灯片\图片\logo2.pnglogo2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0" y="0"/>
              <a:ext cx="1116" cy="10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矩形 15"/>
            <p:cNvSpPr>
              <a:spLocks noChangeArrowheads="1"/>
            </p:cNvSpPr>
            <p:nvPr/>
          </p:nvSpPr>
          <p:spPr bwMode="auto">
            <a:xfrm>
              <a:off x="80" y="415"/>
              <a:ext cx="5353" cy="5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让</a:t>
              </a:r>
              <a:r>
                <a:rPr lang="en-US" altLang="zh-CN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IT</a:t>
              </a: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教学更简单，让</a:t>
              </a:r>
              <a:r>
                <a:rPr lang="en-US" altLang="zh-CN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IT</a:t>
              </a:r>
              <a:r>
                <a:rPr lang="zh-CN" altLang="en-US" sz="1600" dirty="0" smtClean="0">
                  <a:solidFill>
                    <a:srgbClr val="00AC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学习更有效</a:t>
              </a:r>
              <a:endParaRPr lang="en-US" altLang="zh-CN" sz="1600" dirty="0" smtClean="0">
                <a:solidFill>
                  <a:srgbClr val="00ACE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3" r:id="rId3"/>
    <p:sldLayoutId id="2147483726" r:id="rId4"/>
    <p:sldLayoutId id="2147483727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chapter09/9-4.doc" TargetMode="Externa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5.doc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chapter09/9-6.doc" TargetMode="Externa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7.doc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8.doc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9.doc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10.doc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11.doc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12.doc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13.doc" TargetMode="Externa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chapter09/9-14.doc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1.doc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2.doc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chapter09/9-3.doc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5" y="5145088"/>
            <a:ext cx="2211388" cy="173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3" name="Group 5"/>
          <p:cNvGrpSpPr>
            <a:grpSpLocks/>
          </p:cNvGrpSpPr>
          <p:nvPr/>
        </p:nvGrpSpPr>
        <p:grpSpPr bwMode="auto">
          <a:xfrm>
            <a:off x="5172075" y="44450"/>
            <a:ext cx="3863975" cy="687388"/>
            <a:chOff x="80" y="0"/>
            <a:chExt cx="6086" cy="1082"/>
          </a:xfrm>
        </p:grpSpPr>
        <p:pic>
          <p:nvPicPr>
            <p:cNvPr id="5127" name="Picture 6" descr="D:\幻灯片\图片\logo2.pnglogo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0" y="0"/>
              <a:ext cx="1116" cy="10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28" name="矩形 15"/>
            <p:cNvSpPr>
              <a:spLocks noChangeArrowheads="1"/>
            </p:cNvSpPr>
            <p:nvPr/>
          </p:nvSpPr>
          <p:spPr bwMode="auto">
            <a:xfrm>
              <a:off x="80" y="554"/>
              <a:ext cx="5354" cy="5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buFont typeface="Arial" charset="0"/>
                <a:buNone/>
              </a:pPr>
              <a:r>
                <a:rPr lang="zh-CN" altLang="en-US" sz="1600">
                  <a:solidFill>
                    <a:srgbClr val="00ACE6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rPr>
                <a:t>让</a:t>
              </a:r>
              <a:r>
                <a:rPr lang="en-US" altLang="zh-CN" sz="1600">
                  <a:solidFill>
                    <a:srgbClr val="00ACE6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rPr>
                <a:t>IT</a:t>
              </a:r>
              <a:r>
                <a:rPr lang="zh-CN" altLang="en-US" sz="1600">
                  <a:solidFill>
                    <a:srgbClr val="00ACE6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rPr>
                <a:t>教学更简单，让</a:t>
              </a:r>
              <a:r>
                <a:rPr lang="en-US" altLang="zh-CN" sz="1600">
                  <a:solidFill>
                    <a:srgbClr val="00ACE6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rPr>
                <a:t>IT</a:t>
              </a:r>
              <a:r>
                <a:rPr lang="zh-CN" altLang="en-US" sz="1600">
                  <a:solidFill>
                    <a:srgbClr val="00ACE6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rPr>
                <a:t>学习更有效</a:t>
              </a:r>
              <a:endParaRPr lang="en-US" altLang="zh-CN" sz="1600">
                <a:solidFill>
                  <a:srgbClr val="00ACE6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endParaRPr>
            </a:p>
          </p:txBody>
        </p:sp>
      </p:grpSp>
      <p:sp>
        <p:nvSpPr>
          <p:cNvPr id="5124" name="标题 2"/>
          <p:cNvSpPr>
            <a:spLocks noGrp="1"/>
          </p:cNvSpPr>
          <p:nvPr>
            <p:ph type="ctrTitle"/>
          </p:nvPr>
        </p:nvSpPr>
        <p:spPr bwMode="auto">
          <a:xfrm>
            <a:off x="159654" y="2696024"/>
            <a:ext cx="9144000" cy="1422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4600" dirty="0" smtClean="0">
                <a:sym typeface="微软雅黑" pitchFamily="34" charset="-122"/>
              </a:rPr>
              <a:t>第</a:t>
            </a:r>
            <a:r>
              <a:rPr lang="zh-CN" altLang="en-US" sz="4600" dirty="0">
                <a:sym typeface="微软雅黑" pitchFamily="34" charset="-122"/>
              </a:rPr>
              <a:t>九</a:t>
            </a:r>
            <a:r>
              <a:rPr lang="zh-CN" altLang="en-US" sz="4600" dirty="0" smtClean="0">
                <a:sym typeface="微软雅黑" pitchFamily="34" charset="-122"/>
              </a:rPr>
              <a:t>章  </a:t>
            </a:r>
            <a:r>
              <a:rPr lang="en-US" altLang="zh-CN" sz="4600" dirty="0" smtClean="0">
                <a:sym typeface="微软雅黑" pitchFamily="34" charset="-122"/>
              </a:rPr>
              <a:t>CSS3</a:t>
            </a:r>
            <a:r>
              <a:rPr lang="zh-CN" altLang="en-US" sz="4600" dirty="0">
                <a:sym typeface="微软雅黑" pitchFamily="34" charset="-122"/>
              </a:rPr>
              <a:t>高级应用</a:t>
            </a:r>
            <a:endParaRPr lang="zh-CN" altLang="en-US" sz="4600" dirty="0" smtClean="0"/>
          </a:p>
        </p:txBody>
      </p:sp>
      <p:sp>
        <p:nvSpPr>
          <p:cNvPr id="5125" name="副标题 3"/>
          <p:cNvSpPr>
            <a:spLocks noGrp="1"/>
          </p:cNvSpPr>
          <p:nvPr>
            <p:ph type="subTitle" idx="1"/>
          </p:nvPr>
        </p:nvSpPr>
        <p:spPr bwMode="auto">
          <a:xfrm>
            <a:off x="3178487" y="3639462"/>
            <a:ext cx="6973888" cy="1058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150000"/>
              </a:lnSpc>
              <a:buFontTx/>
              <a:buChar char="•"/>
            </a:pPr>
            <a:r>
              <a:rPr lang="en-US" altLang="zh-CN" dirty="0"/>
              <a:t>CSS3</a:t>
            </a:r>
            <a:r>
              <a:rPr lang="zh-CN" altLang="en-US" dirty="0" smtClean="0"/>
              <a:t>过渡</a:t>
            </a:r>
            <a:endParaRPr lang="en-US" altLang="zh-CN" dirty="0" smtClean="0"/>
          </a:p>
          <a:p>
            <a:pPr marL="342900" indent="-342900" eaLnBrk="1" hangingPunct="1">
              <a:lnSpc>
                <a:spcPct val="150000"/>
              </a:lnSpc>
              <a:buFontTx/>
              <a:buChar char="•"/>
            </a:pPr>
            <a:r>
              <a:rPr lang="en-US" altLang="zh-CN" dirty="0" smtClean="0"/>
              <a:t>CSS3</a:t>
            </a:r>
            <a:r>
              <a:rPr lang="zh-CN" altLang="en-US" dirty="0" smtClean="0"/>
              <a:t>动画</a:t>
            </a:r>
            <a:endParaRPr lang="zh-CN" altLang="en-US" dirty="0" smtClean="0">
              <a:sym typeface="微软雅黑" pitchFamily="34" charset="-122"/>
            </a:endParaRPr>
          </a:p>
        </p:txBody>
      </p:sp>
      <p:sp>
        <p:nvSpPr>
          <p:cNvPr id="5126" name="副标题 3"/>
          <p:cNvSpPr txBox="1">
            <a:spLocks/>
          </p:cNvSpPr>
          <p:nvPr/>
        </p:nvSpPr>
        <p:spPr bwMode="auto">
          <a:xfrm>
            <a:off x="5576137" y="3653976"/>
            <a:ext cx="664527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zh-CN" sz="2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2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变形</a:t>
            </a:r>
            <a:endParaRPr lang="zh-CN" altLang="en-US" sz="2000" b="1" dirty="0" smtClean="0">
              <a:solidFill>
                <a:srgbClr val="FFFF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1882393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en-US" altLang="zh-CN" sz="1800" dirty="0"/>
              <a:t>transition</a:t>
            </a:r>
            <a:r>
              <a:rPr lang="zh-CN" altLang="zh-CN" sz="1800" dirty="0"/>
              <a:t>属性是一个复合属性，用于在一个属性中设置</a:t>
            </a:r>
            <a:r>
              <a:rPr lang="en-US" altLang="zh-CN" sz="1800" dirty="0"/>
              <a:t>t</a:t>
            </a:r>
            <a:r>
              <a:rPr lang="en-US" altLang="zh-CN" sz="1800" dirty="0">
                <a:solidFill>
                  <a:srgbClr val="009ED6"/>
                </a:solidFill>
              </a:rPr>
              <a:t>ransition-property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transition-duration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transition-timing-function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transition-delay</a:t>
            </a:r>
            <a:r>
              <a:rPr lang="zh-CN" altLang="zh-CN" sz="1800" dirty="0"/>
              <a:t>四个过渡属性</a:t>
            </a:r>
            <a:r>
              <a:rPr lang="zh-CN" altLang="zh-CN" sz="1800" dirty="0" smtClean="0"/>
              <a:t>。</a:t>
            </a:r>
            <a:r>
              <a:rPr lang="zh-CN" altLang="en-US" sz="1800" dirty="0" smtClean="0"/>
              <a:t>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endParaRPr lang="en-US" altLang="zh-CN" sz="1800" dirty="0"/>
          </a:p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zh-CN" altLang="zh-CN" sz="1800" dirty="0"/>
              <a:t>在使用</a:t>
            </a:r>
            <a:r>
              <a:rPr lang="en-US" altLang="zh-CN" sz="1800" dirty="0"/>
              <a:t>transition</a:t>
            </a:r>
            <a:r>
              <a:rPr lang="zh-CN" altLang="zh-CN" sz="1800" dirty="0"/>
              <a:t>属性设置多个过渡效果时，它的各个参数必须按照顺序进行定义，不能颠倒。</a:t>
            </a:r>
            <a:endParaRPr lang="en-US" altLang="zh-CN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1057619" y="3190036"/>
            <a:ext cx="6937566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transition</a:t>
            </a:r>
            <a:r>
              <a:rPr lang="zh-CN" altLang="zh-CN" dirty="0"/>
              <a:t>：</a:t>
            </a:r>
            <a:r>
              <a:rPr lang="en-US" altLang="zh-CN" dirty="0"/>
              <a:t>property duration timing-function </a:t>
            </a:r>
            <a:r>
              <a:rPr lang="en-US" altLang="zh-CN" dirty="0" smtClean="0"/>
              <a:t>delay;</a:t>
            </a:r>
            <a:endParaRPr lang="zh-CN" altLang="zh-CN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>
                <a:solidFill>
                  <a:srgbClr val="009ED6"/>
                </a:solidFill>
              </a:rPr>
              <a:t>5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transition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5482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"/>
          <p:cNvGrpSpPr>
            <a:grpSpLocks/>
          </p:cNvGrpSpPr>
          <p:nvPr/>
        </p:nvGrpSpPr>
        <p:grpSpPr bwMode="auto">
          <a:xfrm>
            <a:off x="4604069" y="2290317"/>
            <a:ext cx="4273228" cy="507813"/>
            <a:chOff x="1710670" y="1252383"/>
            <a:chExt cx="5435501" cy="611808"/>
          </a:xfrm>
        </p:grpSpPr>
        <p:grpSp>
          <p:nvGrpSpPr>
            <p:cNvPr id="8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12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14" name="圆角矩形 13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1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15" name="圆角矩形 1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13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9" name="直接连接符 8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10" name="矩形 35"/>
            <p:cNvSpPr>
              <a:spLocks noChangeArrowheads="1"/>
            </p:cNvSpPr>
            <p:nvPr/>
          </p:nvSpPr>
          <p:spPr bwMode="auto">
            <a:xfrm>
              <a:off x="2823293" y="1252383"/>
              <a:ext cx="4322878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lvl="0" indent="0">
                <a:buNone/>
              </a:pPr>
              <a:r>
                <a:rPr lang="zh-CN" altLang="en-US" sz="2000" b="1" dirty="0">
                  <a:solidFill>
                    <a:srgbClr val="009ED6"/>
                  </a:solidFill>
                </a:rPr>
                <a:t>认识</a:t>
              </a:r>
              <a:r>
                <a:rPr lang="en-US" altLang="zh-CN" sz="2000" b="1" dirty="0">
                  <a:solidFill>
                    <a:srgbClr val="009ED6"/>
                  </a:solidFill>
                </a:rPr>
                <a:t>transform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69" y="1508770"/>
            <a:ext cx="4280664" cy="4468033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 lvl="0">
              <a:defRPr/>
            </a:pPr>
            <a:r>
              <a:rPr lang="en-US" altLang="zh-CN" sz="2400" dirty="0" smtClean="0"/>
              <a:t>9.2 </a:t>
            </a:r>
            <a:r>
              <a:rPr lang="zh-CN" altLang="en-US" sz="2400" dirty="0" smtClean="0"/>
              <a:t>变形</a:t>
            </a:r>
            <a:endParaRPr lang="zh-CN" altLang="en-US" sz="2400" dirty="0"/>
          </a:p>
        </p:txBody>
      </p:sp>
      <p:grpSp>
        <p:nvGrpSpPr>
          <p:cNvPr id="18" name="组合 1"/>
          <p:cNvGrpSpPr>
            <a:grpSpLocks/>
          </p:cNvGrpSpPr>
          <p:nvPr/>
        </p:nvGrpSpPr>
        <p:grpSpPr bwMode="auto">
          <a:xfrm>
            <a:off x="4613248" y="3169839"/>
            <a:ext cx="4273228" cy="507813"/>
            <a:chOff x="1710670" y="1252383"/>
            <a:chExt cx="5435501" cy="611808"/>
          </a:xfrm>
        </p:grpSpPr>
        <p:grpSp>
          <p:nvGrpSpPr>
            <p:cNvPr id="19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22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24" name="圆角矩形 23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2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25" name="圆角矩形 2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3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0" name="直接连接符 19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21" name="矩形 35"/>
            <p:cNvSpPr>
              <a:spLocks noChangeArrowheads="1"/>
            </p:cNvSpPr>
            <p:nvPr/>
          </p:nvSpPr>
          <p:spPr bwMode="auto">
            <a:xfrm>
              <a:off x="2823293" y="1252383"/>
              <a:ext cx="4322878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lvl="0" indent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2D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转换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26" name="组合 1"/>
          <p:cNvGrpSpPr>
            <a:grpSpLocks/>
          </p:cNvGrpSpPr>
          <p:nvPr/>
        </p:nvGrpSpPr>
        <p:grpSpPr bwMode="auto">
          <a:xfrm>
            <a:off x="4602231" y="4051199"/>
            <a:ext cx="4273228" cy="507813"/>
            <a:chOff x="1710670" y="1252383"/>
            <a:chExt cx="5435501" cy="611808"/>
          </a:xfrm>
        </p:grpSpPr>
        <p:grpSp>
          <p:nvGrpSpPr>
            <p:cNvPr id="27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30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32" name="圆角矩形 31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3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3" name="圆角矩形 32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1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8" name="直接连接符 27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29" name="矩形 35"/>
            <p:cNvSpPr>
              <a:spLocks noChangeArrowheads="1"/>
            </p:cNvSpPr>
            <p:nvPr/>
          </p:nvSpPr>
          <p:spPr bwMode="auto">
            <a:xfrm>
              <a:off x="2823293" y="1252383"/>
              <a:ext cx="4322878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lvl="0" indent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3D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转换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43943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457200" eaLnBrk="1">
              <a:buNone/>
            </a:pPr>
            <a:r>
              <a:rPr lang="en-US" altLang="zh-CN" sz="1800" dirty="0">
                <a:solidFill>
                  <a:srgbClr val="009ED6"/>
                </a:solidFill>
              </a:rPr>
              <a:t>2012</a:t>
            </a:r>
            <a:r>
              <a:rPr lang="zh-CN" altLang="en-US" sz="1800" dirty="0">
                <a:solidFill>
                  <a:srgbClr val="009ED6"/>
                </a:solidFill>
              </a:rPr>
              <a:t>年</a:t>
            </a:r>
            <a:r>
              <a:rPr lang="en-US" altLang="zh-CN" sz="1800" dirty="0">
                <a:solidFill>
                  <a:srgbClr val="009ED6"/>
                </a:solidFill>
              </a:rPr>
              <a:t>9</a:t>
            </a:r>
            <a:r>
              <a:rPr lang="zh-CN" altLang="en-US" sz="1800" dirty="0">
                <a:solidFill>
                  <a:srgbClr val="009ED6"/>
                </a:solidFill>
              </a:rPr>
              <a:t>月</a:t>
            </a:r>
            <a:r>
              <a:rPr lang="zh-CN" altLang="en-US" sz="1800" dirty="0"/>
              <a:t>，</a:t>
            </a:r>
            <a:r>
              <a:rPr lang="en-US" altLang="zh-CN" sz="1800" dirty="0"/>
              <a:t>W3C</a:t>
            </a:r>
            <a:r>
              <a:rPr lang="zh-CN" altLang="en-US" sz="1800" dirty="0"/>
              <a:t>组织发布了</a:t>
            </a:r>
            <a:r>
              <a:rPr lang="en-US" altLang="zh-CN" sz="1800" dirty="0"/>
              <a:t>CSS3</a:t>
            </a:r>
            <a:r>
              <a:rPr lang="zh-CN" altLang="en-US" sz="1800" dirty="0"/>
              <a:t>变形工作草案，这个草案包括了</a:t>
            </a:r>
            <a:r>
              <a:rPr lang="en-US" altLang="zh-CN" sz="1800" dirty="0"/>
              <a:t>CSS3 </a:t>
            </a:r>
            <a:r>
              <a:rPr lang="en-US" altLang="zh-CN" sz="1800" dirty="0">
                <a:solidFill>
                  <a:srgbClr val="009ED6"/>
                </a:solidFill>
              </a:rPr>
              <a:t>2D</a:t>
            </a:r>
            <a:r>
              <a:rPr lang="zh-CN" altLang="en-US" sz="1800" dirty="0">
                <a:solidFill>
                  <a:srgbClr val="009ED6"/>
                </a:solidFill>
              </a:rPr>
              <a:t>变形</a:t>
            </a:r>
            <a:r>
              <a:rPr lang="zh-CN" altLang="en-US" sz="1800" dirty="0"/>
              <a:t>和</a:t>
            </a:r>
            <a:r>
              <a:rPr lang="en-US" altLang="zh-CN" sz="1800" dirty="0"/>
              <a:t>CSS3 </a:t>
            </a:r>
            <a:r>
              <a:rPr lang="en-US" altLang="zh-CN" sz="1800" dirty="0">
                <a:solidFill>
                  <a:srgbClr val="009ED6"/>
                </a:solidFill>
              </a:rPr>
              <a:t>3D</a:t>
            </a:r>
            <a:r>
              <a:rPr lang="zh-CN" altLang="en-US" sz="1800" dirty="0">
                <a:solidFill>
                  <a:srgbClr val="009ED6"/>
                </a:solidFill>
              </a:rPr>
              <a:t>变形</a:t>
            </a:r>
            <a:r>
              <a:rPr lang="zh-CN" altLang="en-US" sz="1800" dirty="0"/>
              <a:t>。</a:t>
            </a:r>
          </a:p>
          <a:p>
            <a:pPr marL="0" indent="457200" eaLnBrk="1">
              <a:buNone/>
            </a:pPr>
            <a:r>
              <a:rPr lang="en-US" altLang="zh-CN" sz="1800" dirty="0"/>
              <a:t>CSS3</a:t>
            </a:r>
            <a:r>
              <a:rPr lang="zh-CN" altLang="en-US" sz="1800" dirty="0"/>
              <a:t>变形是一系列效果的集合，比如</a:t>
            </a:r>
            <a:r>
              <a:rPr lang="zh-CN" altLang="en-US" sz="1800" dirty="0">
                <a:solidFill>
                  <a:srgbClr val="009ED6"/>
                </a:solidFill>
              </a:rPr>
              <a:t>平移</a:t>
            </a:r>
            <a:r>
              <a:rPr lang="zh-CN" altLang="en-US" sz="1800" dirty="0"/>
              <a:t>、</a:t>
            </a:r>
            <a:r>
              <a:rPr lang="zh-CN" altLang="en-US" sz="1800" dirty="0">
                <a:solidFill>
                  <a:srgbClr val="009ED6"/>
                </a:solidFill>
              </a:rPr>
              <a:t>旋转</a:t>
            </a:r>
            <a:r>
              <a:rPr lang="zh-CN" altLang="en-US" sz="1800" dirty="0"/>
              <a:t>、</a:t>
            </a:r>
            <a:r>
              <a:rPr lang="zh-CN" altLang="en-US" sz="1800" dirty="0">
                <a:solidFill>
                  <a:srgbClr val="009ED6"/>
                </a:solidFill>
              </a:rPr>
              <a:t>缩放</a:t>
            </a:r>
            <a:r>
              <a:rPr lang="zh-CN" altLang="en-US" sz="1800" dirty="0"/>
              <a:t>和</a:t>
            </a:r>
            <a:r>
              <a:rPr lang="zh-CN" altLang="en-US" sz="1800" dirty="0">
                <a:solidFill>
                  <a:srgbClr val="009ED6"/>
                </a:solidFill>
              </a:rPr>
              <a:t>倾斜</a:t>
            </a:r>
            <a:r>
              <a:rPr lang="zh-CN" altLang="en-US" sz="1800" dirty="0"/>
              <a:t>，每个效果都被称作为</a:t>
            </a:r>
            <a:r>
              <a:rPr lang="zh-CN" altLang="en-US" sz="1800" dirty="0">
                <a:solidFill>
                  <a:srgbClr val="009ED6"/>
                </a:solidFill>
              </a:rPr>
              <a:t>变形函数</a:t>
            </a:r>
            <a:r>
              <a:rPr lang="zh-CN" altLang="en-US" sz="1800" dirty="0"/>
              <a:t>（</a:t>
            </a:r>
            <a:r>
              <a:rPr lang="en-US" altLang="zh-CN" sz="1800" dirty="0"/>
              <a:t>Transform Function</a:t>
            </a:r>
            <a:r>
              <a:rPr lang="zh-CN" altLang="en-US" sz="1800" dirty="0"/>
              <a:t>），它们可以操控元素发生平移、旋转、缩放和倾斜等变化。这些效果在</a:t>
            </a:r>
            <a:r>
              <a:rPr lang="en-US" altLang="zh-CN" sz="1800" dirty="0"/>
              <a:t>CSS3</a:t>
            </a:r>
            <a:r>
              <a:rPr lang="zh-CN" altLang="en-US" sz="1800" dirty="0"/>
              <a:t>之前都需要依赖图片、</a:t>
            </a:r>
            <a:r>
              <a:rPr lang="en-US" altLang="zh-CN" sz="1800" dirty="0"/>
              <a:t>Flash</a:t>
            </a:r>
            <a:r>
              <a:rPr lang="zh-CN" altLang="en-US" sz="1800" dirty="0"/>
              <a:t>或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才能完成。现在，使用纯</a:t>
            </a:r>
            <a:r>
              <a:rPr lang="en-US" altLang="zh-CN" sz="1800" dirty="0"/>
              <a:t>CSS3</a:t>
            </a:r>
            <a:r>
              <a:rPr lang="zh-CN" altLang="en-US" sz="1800" dirty="0"/>
              <a:t>就可以实现这些变形效果，而无需加载额外的文件，这极大地提高了网页开发者的工作效率，提高了页面的执行速度</a:t>
            </a:r>
            <a:r>
              <a:rPr lang="zh-CN" altLang="en-US" sz="1800" dirty="0" smtClean="0"/>
              <a:t>。</a:t>
            </a:r>
            <a:endParaRPr lang="zh-CN" alt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1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、认识</a:t>
            </a:r>
            <a:r>
              <a:rPr lang="en-US" altLang="zh-CN" sz="2400" b="1" dirty="0">
                <a:solidFill>
                  <a:srgbClr val="009ED6"/>
                </a:solidFill>
              </a:rPr>
              <a:t>transform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966246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1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）平移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zh-CN" altLang="en-US" sz="1800" dirty="0"/>
              <a:t>使用</a:t>
            </a:r>
            <a:r>
              <a:rPr lang="en-US" altLang="zh-CN" sz="1800" dirty="0">
                <a:solidFill>
                  <a:srgbClr val="009ED6"/>
                </a:solidFill>
              </a:rPr>
              <a:t>translate</a:t>
            </a:r>
            <a:r>
              <a:rPr lang="zh-CN" altLang="en-US" sz="1800" dirty="0">
                <a:solidFill>
                  <a:srgbClr val="009ED6"/>
                </a:solidFill>
              </a:rPr>
              <a:t>（）方法</a:t>
            </a:r>
            <a:r>
              <a:rPr lang="zh-CN" altLang="en-US" sz="1800" dirty="0"/>
              <a:t>能够重新定义元素的坐标，实现</a:t>
            </a:r>
            <a:r>
              <a:rPr lang="zh-CN" altLang="en-US" sz="1800" dirty="0">
                <a:solidFill>
                  <a:srgbClr val="009ED6"/>
                </a:solidFill>
              </a:rPr>
              <a:t>平移</a:t>
            </a:r>
            <a:r>
              <a:rPr lang="zh-CN" altLang="en-US" sz="1800" dirty="0"/>
              <a:t>的效果。该函数包含两个参数值，分别用于定义</a:t>
            </a:r>
            <a:r>
              <a:rPr lang="en-US" altLang="zh-CN" sz="1800" dirty="0"/>
              <a:t>X</a:t>
            </a:r>
            <a:r>
              <a:rPr lang="zh-CN" altLang="en-US" sz="1800" dirty="0"/>
              <a:t>轴和</a:t>
            </a:r>
            <a:r>
              <a:rPr lang="en-US" altLang="zh-CN" sz="1800" dirty="0"/>
              <a:t>Y</a:t>
            </a:r>
            <a:r>
              <a:rPr lang="zh-CN" altLang="en-US" sz="1800" dirty="0"/>
              <a:t>轴坐标，其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在上述语法中，</a:t>
            </a:r>
            <a:r>
              <a:rPr lang="en-US" altLang="zh-CN" sz="1800" dirty="0">
                <a:solidFill>
                  <a:srgbClr val="009ED6"/>
                </a:solidFill>
              </a:rPr>
              <a:t>x-value</a:t>
            </a:r>
            <a:r>
              <a:rPr lang="zh-CN" altLang="zh-CN" sz="1800" dirty="0"/>
              <a:t>指元素在</a:t>
            </a:r>
            <a:r>
              <a:rPr lang="zh-CN" altLang="zh-CN" sz="1800" dirty="0">
                <a:solidFill>
                  <a:srgbClr val="009ED6"/>
                </a:solidFill>
              </a:rPr>
              <a:t>水平方向</a:t>
            </a:r>
            <a:r>
              <a:rPr lang="zh-CN" altLang="zh-CN" sz="1800" dirty="0"/>
              <a:t>上移动的距离，</a:t>
            </a:r>
            <a:r>
              <a:rPr lang="en-US" altLang="zh-CN" sz="1800" dirty="0">
                <a:solidFill>
                  <a:srgbClr val="009ED6"/>
                </a:solidFill>
              </a:rPr>
              <a:t>y-value</a:t>
            </a:r>
            <a:r>
              <a:rPr lang="zh-CN" altLang="zh-CN" sz="1800" dirty="0"/>
              <a:t>指元素在</a:t>
            </a:r>
            <a:r>
              <a:rPr lang="zh-CN" altLang="zh-CN" sz="1800" dirty="0">
                <a:solidFill>
                  <a:srgbClr val="009ED6"/>
                </a:solidFill>
              </a:rPr>
              <a:t>垂直方向</a:t>
            </a:r>
            <a:r>
              <a:rPr lang="zh-CN" altLang="zh-CN" sz="1800" dirty="0"/>
              <a:t>上移动的距离。如果省略了第二个参数，则取默认值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/>
              <a:t>。当值为负数时，表示</a:t>
            </a:r>
            <a:r>
              <a:rPr lang="zh-CN" altLang="zh-CN" sz="1800" dirty="0">
                <a:solidFill>
                  <a:srgbClr val="009ED6"/>
                </a:solidFill>
              </a:rPr>
              <a:t>反方向</a:t>
            </a:r>
            <a:r>
              <a:rPr lang="zh-CN" altLang="zh-CN" sz="1800" dirty="0"/>
              <a:t>移动元素。</a:t>
            </a:r>
            <a:endParaRPr lang="en-US" altLang="zh-CN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3" name="图片 2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308" y="2133372"/>
            <a:ext cx="2121233" cy="38788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3371163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transform:translate</a:t>
            </a:r>
            <a:r>
              <a:rPr lang="zh-CN" altLang="zh-CN" dirty="0"/>
              <a:t>（</a:t>
            </a:r>
            <a:r>
              <a:rPr lang="en-US" altLang="zh-CN" dirty="0"/>
              <a:t>x-</a:t>
            </a:r>
            <a:r>
              <a:rPr lang="en-US" altLang="zh-CN" dirty="0" err="1"/>
              <a:t>value,y</a:t>
            </a:r>
            <a:r>
              <a:rPr lang="en-US" altLang="zh-CN" dirty="0"/>
              <a:t>-value</a:t>
            </a:r>
            <a:r>
              <a:rPr lang="zh-CN" altLang="zh-CN" dirty="0"/>
              <a:t>）</a:t>
            </a:r>
            <a:r>
              <a:rPr lang="en-US" altLang="zh-CN" dirty="0"/>
              <a:t>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61785"/>
              </p:ext>
            </p:extLst>
          </p:nvPr>
        </p:nvGraphicFramePr>
        <p:xfrm>
          <a:off x="3051728" y="4597362"/>
          <a:ext cx="2985515" cy="163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Visio" r:id="rId5" imgW="3867480" imgH="2121559" progId="Visio.Drawing.11">
                  <p:embed/>
                </p:oleObj>
              </mc:Choice>
              <mc:Fallback>
                <p:oleObj name="Visio" r:id="rId5" imgW="3867480" imgH="212155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1728" y="4597362"/>
                        <a:ext cx="2985515" cy="16351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45477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>
                <a:solidFill>
                  <a:srgbClr val="009ED6"/>
                </a:solidFill>
              </a:rPr>
              <a:t>2</a:t>
            </a:r>
            <a:r>
              <a:rPr lang="zh-CN" altLang="en-US" sz="1800" b="1" dirty="0">
                <a:solidFill>
                  <a:srgbClr val="009ED6"/>
                </a:solidFill>
              </a:rPr>
              <a:t>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缩放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en-US" altLang="zh-CN" sz="1800" dirty="0">
                <a:solidFill>
                  <a:srgbClr val="009ED6"/>
                </a:solidFill>
              </a:rPr>
              <a:t>scale() </a:t>
            </a:r>
            <a:r>
              <a:rPr lang="zh-CN" altLang="zh-CN" sz="1800" dirty="0">
                <a:solidFill>
                  <a:srgbClr val="009ED6"/>
                </a:solidFill>
              </a:rPr>
              <a:t>方法</a:t>
            </a:r>
            <a:r>
              <a:rPr lang="zh-CN" altLang="zh-CN" sz="1800" dirty="0"/>
              <a:t>用于</a:t>
            </a:r>
            <a:r>
              <a:rPr lang="zh-CN" altLang="zh-CN" sz="1800" dirty="0">
                <a:solidFill>
                  <a:srgbClr val="009ED6"/>
                </a:solidFill>
              </a:rPr>
              <a:t>缩放</a:t>
            </a:r>
            <a:r>
              <a:rPr lang="zh-CN" altLang="zh-CN" sz="1800" dirty="0"/>
              <a:t>元素大小，该函数包含两个参数值，分别用来定义宽度和高度的缩放比例。元素尺寸的增加或减少，由定义的宽度（</a:t>
            </a:r>
            <a:r>
              <a:rPr lang="en-US" altLang="zh-CN" sz="1800" dirty="0"/>
              <a:t>X </a:t>
            </a:r>
            <a:r>
              <a:rPr lang="zh-CN" altLang="zh-CN" sz="1800" dirty="0"/>
              <a:t>轴）和高度（</a:t>
            </a:r>
            <a:r>
              <a:rPr lang="en-US" altLang="zh-CN" sz="1800" dirty="0"/>
              <a:t>Y </a:t>
            </a:r>
            <a:r>
              <a:rPr lang="zh-CN" altLang="zh-CN" sz="1800" dirty="0"/>
              <a:t>轴）参数控制</a:t>
            </a:r>
            <a:r>
              <a:rPr lang="zh-CN" altLang="zh-CN" sz="1800" dirty="0" smtClean="0"/>
              <a:t>。</a:t>
            </a:r>
            <a:r>
              <a:rPr lang="zh-CN" altLang="en-US" sz="1800" dirty="0" smtClean="0"/>
              <a:t>其</a:t>
            </a:r>
            <a:r>
              <a:rPr lang="zh-CN" altLang="en-US" sz="1800" dirty="0" smtClean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在上述语法中，</a:t>
            </a:r>
            <a:r>
              <a:rPr lang="en-US" altLang="zh-CN" sz="1800" dirty="0"/>
              <a:t>x-axis</a:t>
            </a:r>
            <a:r>
              <a:rPr lang="zh-CN" altLang="zh-CN" sz="1800" dirty="0"/>
              <a:t>和</a:t>
            </a:r>
            <a:r>
              <a:rPr lang="en-US" altLang="zh-CN" sz="1800" dirty="0"/>
              <a:t>y-axis</a:t>
            </a:r>
            <a:r>
              <a:rPr lang="zh-CN" altLang="zh-CN" sz="1800" dirty="0"/>
              <a:t>参数值可以是正数、负数和小数。正数值表示基于指定的</a:t>
            </a:r>
            <a:r>
              <a:rPr lang="zh-CN" altLang="zh-CN" sz="1800" dirty="0">
                <a:solidFill>
                  <a:srgbClr val="009ED6"/>
                </a:solidFill>
              </a:rPr>
              <a:t>宽度</a:t>
            </a:r>
            <a:r>
              <a:rPr lang="zh-CN" altLang="zh-CN" sz="1800" dirty="0"/>
              <a:t>和</a:t>
            </a:r>
            <a:r>
              <a:rPr lang="zh-CN" altLang="zh-CN" sz="1800" dirty="0">
                <a:solidFill>
                  <a:srgbClr val="009ED6"/>
                </a:solidFill>
              </a:rPr>
              <a:t>高度</a:t>
            </a:r>
            <a:r>
              <a:rPr lang="zh-CN" altLang="zh-CN" sz="1800" dirty="0"/>
              <a:t>放大元素。负数值不会缩小元素，而是翻转元素（如文字被反转），然后再缩放元素</a:t>
            </a:r>
            <a:r>
              <a:rPr lang="zh-CN" altLang="zh-CN" sz="1800" dirty="0" smtClean="0"/>
              <a:t>。</a:t>
            </a:r>
            <a:endParaRPr lang="en-US" altLang="zh-CN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3" name="图片 2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308" y="2133372"/>
            <a:ext cx="2121233" cy="38788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3756758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transform:scale</a:t>
            </a:r>
            <a:r>
              <a:rPr lang="en-US" altLang="zh-CN" dirty="0"/>
              <a:t>(x-</a:t>
            </a:r>
            <a:r>
              <a:rPr lang="en-US" altLang="zh-CN" dirty="0" err="1"/>
              <a:t>axis,y</a:t>
            </a:r>
            <a:r>
              <a:rPr lang="en-US" altLang="zh-CN" dirty="0"/>
              <a:t>-axis</a:t>
            </a:r>
            <a:r>
              <a:rPr lang="en-US" altLang="zh-CN" dirty="0" smtClean="0"/>
              <a:t>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232" y="4883456"/>
            <a:ext cx="1412875" cy="139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68490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3</a:t>
            </a:r>
            <a:r>
              <a:rPr lang="zh-CN" altLang="en-US" sz="1800" b="1" dirty="0">
                <a:solidFill>
                  <a:srgbClr val="009ED6"/>
                </a:solidFill>
              </a:rPr>
              <a:t>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倾斜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en-US" altLang="zh-CN" sz="1800" dirty="0">
                <a:solidFill>
                  <a:srgbClr val="009ED6"/>
                </a:solidFill>
              </a:rPr>
              <a:t>skew()</a:t>
            </a:r>
            <a:r>
              <a:rPr lang="zh-CN" altLang="zh-CN" sz="1800" dirty="0">
                <a:solidFill>
                  <a:srgbClr val="009ED6"/>
                </a:solidFill>
              </a:rPr>
              <a:t>方法</a:t>
            </a:r>
            <a:r>
              <a:rPr lang="zh-CN" altLang="zh-CN" sz="1800" dirty="0"/>
              <a:t>能够让元素</a:t>
            </a:r>
            <a:r>
              <a:rPr lang="zh-CN" altLang="zh-CN" sz="1800" dirty="0">
                <a:solidFill>
                  <a:srgbClr val="009ED6"/>
                </a:solidFill>
              </a:rPr>
              <a:t>倾斜</a:t>
            </a:r>
            <a:r>
              <a:rPr lang="zh-CN" altLang="zh-CN" sz="1800" dirty="0"/>
              <a:t>显示，该函数包含两个参数值，分别用来定义</a:t>
            </a:r>
            <a:r>
              <a:rPr lang="en-US" altLang="zh-CN" sz="1800" dirty="0"/>
              <a:t>X</a:t>
            </a:r>
            <a:r>
              <a:rPr lang="zh-CN" altLang="zh-CN" sz="1800" dirty="0"/>
              <a:t>轴和</a:t>
            </a:r>
            <a:r>
              <a:rPr lang="en-US" altLang="zh-CN" sz="1800" dirty="0"/>
              <a:t>Y</a:t>
            </a:r>
            <a:r>
              <a:rPr lang="zh-CN" altLang="zh-CN" sz="1800" dirty="0"/>
              <a:t>轴坐标倾斜的角度。</a:t>
            </a:r>
            <a:r>
              <a:rPr lang="en-US" altLang="zh-CN" sz="1800" dirty="0"/>
              <a:t>skew()</a:t>
            </a:r>
            <a:r>
              <a:rPr lang="zh-CN" altLang="zh-CN" sz="1800" dirty="0"/>
              <a:t>可以将一个对象围绕着</a:t>
            </a:r>
            <a:r>
              <a:rPr lang="en-US" altLang="zh-CN" sz="1800" dirty="0"/>
              <a:t>X</a:t>
            </a:r>
            <a:r>
              <a:rPr lang="zh-CN" altLang="zh-CN" sz="1800" dirty="0"/>
              <a:t>轴和</a:t>
            </a:r>
            <a:r>
              <a:rPr lang="en-US" altLang="zh-CN" sz="1800" dirty="0"/>
              <a:t>Y</a:t>
            </a:r>
            <a:r>
              <a:rPr lang="zh-CN" altLang="zh-CN" sz="1800" dirty="0"/>
              <a:t>轴按照一定的角度倾斜，其</a:t>
            </a:r>
            <a:r>
              <a:rPr lang="zh-CN" altLang="zh-CN" sz="1800" dirty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/>
              <a:t>如下</a:t>
            </a:r>
            <a:r>
              <a:rPr lang="zh-CN" altLang="zh-CN" sz="1800" dirty="0" smtClean="0"/>
              <a:t>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在上述语法中，参数</a:t>
            </a:r>
            <a:r>
              <a:rPr lang="en-US" altLang="zh-CN" sz="1800" dirty="0"/>
              <a:t>x-angle</a:t>
            </a:r>
            <a:r>
              <a:rPr lang="zh-CN" altLang="zh-CN" sz="1800" dirty="0"/>
              <a:t>和</a:t>
            </a:r>
            <a:r>
              <a:rPr lang="en-US" altLang="zh-CN" sz="1800" dirty="0"/>
              <a:t>y-angle</a:t>
            </a:r>
            <a:r>
              <a:rPr lang="zh-CN" altLang="zh-CN" sz="1800" dirty="0"/>
              <a:t>表示</a:t>
            </a:r>
            <a:r>
              <a:rPr lang="zh-CN" altLang="zh-CN" sz="1800" dirty="0">
                <a:solidFill>
                  <a:srgbClr val="009ED6"/>
                </a:solidFill>
              </a:rPr>
              <a:t>角度值，</a:t>
            </a:r>
            <a:r>
              <a:rPr lang="zh-CN" altLang="zh-CN" sz="1800" dirty="0"/>
              <a:t>第一个参数表示相对于</a:t>
            </a:r>
            <a:r>
              <a:rPr lang="en-US" altLang="zh-CN" sz="1800" dirty="0">
                <a:solidFill>
                  <a:srgbClr val="009ED6"/>
                </a:solidFill>
              </a:rPr>
              <a:t>X</a:t>
            </a:r>
            <a:r>
              <a:rPr lang="zh-CN" altLang="zh-CN" sz="1800" dirty="0">
                <a:solidFill>
                  <a:srgbClr val="009ED6"/>
                </a:solidFill>
              </a:rPr>
              <a:t>轴</a:t>
            </a:r>
            <a:r>
              <a:rPr lang="zh-CN" altLang="zh-CN" sz="1800" dirty="0"/>
              <a:t>进行</a:t>
            </a:r>
            <a:r>
              <a:rPr lang="zh-CN" altLang="zh-CN" sz="1800" dirty="0">
                <a:solidFill>
                  <a:srgbClr val="009ED6"/>
                </a:solidFill>
              </a:rPr>
              <a:t>倾斜</a:t>
            </a:r>
            <a:r>
              <a:rPr lang="zh-CN" altLang="zh-CN" sz="1800" dirty="0"/>
              <a:t>，第二个参数表示相对于</a:t>
            </a:r>
            <a:r>
              <a:rPr lang="en-US" altLang="zh-CN" sz="1800" dirty="0">
                <a:solidFill>
                  <a:srgbClr val="009ED6"/>
                </a:solidFill>
              </a:rPr>
              <a:t>Y</a:t>
            </a:r>
            <a:r>
              <a:rPr lang="zh-CN" altLang="zh-CN" sz="1800" dirty="0">
                <a:solidFill>
                  <a:srgbClr val="009ED6"/>
                </a:solidFill>
              </a:rPr>
              <a:t>轴</a:t>
            </a:r>
            <a:r>
              <a:rPr lang="zh-CN" altLang="zh-CN" sz="1800" dirty="0"/>
              <a:t>进行</a:t>
            </a:r>
            <a:r>
              <a:rPr lang="zh-CN" altLang="zh-CN" sz="1800" dirty="0">
                <a:solidFill>
                  <a:srgbClr val="009ED6"/>
                </a:solidFill>
              </a:rPr>
              <a:t>倾斜</a:t>
            </a:r>
            <a:r>
              <a:rPr lang="zh-CN" altLang="zh-CN" sz="1800" dirty="0"/>
              <a:t>，如果省略了第二个参数，则取默认值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 smtClean="0"/>
              <a:t>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3" name="图片 2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308" y="2133372"/>
            <a:ext cx="2121233" cy="38788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3734724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transform:skew</a:t>
            </a:r>
            <a:r>
              <a:rPr lang="en-US" altLang="zh-CN" dirty="0"/>
              <a:t>(x-</a:t>
            </a:r>
            <a:r>
              <a:rPr lang="en-US" altLang="zh-CN" dirty="0" err="1"/>
              <a:t>angle,y</a:t>
            </a:r>
            <a:r>
              <a:rPr lang="en-US" altLang="zh-CN" dirty="0"/>
              <a:t>-angle</a:t>
            </a:r>
            <a:r>
              <a:rPr lang="en-US" altLang="zh-CN" dirty="0" smtClean="0"/>
              <a:t>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69817"/>
              </p:ext>
            </p:extLst>
          </p:nvPr>
        </p:nvGraphicFramePr>
        <p:xfrm>
          <a:off x="2974554" y="4979624"/>
          <a:ext cx="1924050" cy="131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0" name="Visio" r:id="rId5" imgW="4802220" imgH="3292864" progId="Visio.Drawing.11">
                  <p:embed/>
                </p:oleObj>
              </mc:Choice>
              <mc:Fallback>
                <p:oleObj name="Visio" r:id="rId5" imgW="4802220" imgH="3292864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4554" y="4979624"/>
                        <a:ext cx="1924050" cy="1314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68490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4</a:t>
            </a:r>
            <a:r>
              <a:rPr lang="zh-CN" altLang="en-US" sz="1800" b="1" dirty="0">
                <a:solidFill>
                  <a:srgbClr val="009ED6"/>
                </a:solidFill>
              </a:rPr>
              <a:t>）旋转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en-US" altLang="zh-CN" sz="1800" dirty="0">
                <a:solidFill>
                  <a:srgbClr val="009ED6"/>
                </a:solidFill>
              </a:rPr>
              <a:t>rotate()</a:t>
            </a:r>
            <a:r>
              <a:rPr lang="zh-CN" altLang="zh-CN" sz="1800" dirty="0">
                <a:solidFill>
                  <a:srgbClr val="009ED6"/>
                </a:solidFill>
              </a:rPr>
              <a:t>方法</a:t>
            </a:r>
            <a:r>
              <a:rPr lang="zh-CN" altLang="zh-CN" sz="1800" dirty="0"/>
              <a:t>能够</a:t>
            </a:r>
            <a:r>
              <a:rPr lang="zh-CN" altLang="zh-CN" sz="1800" dirty="0">
                <a:solidFill>
                  <a:srgbClr val="009ED6"/>
                </a:solidFill>
              </a:rPr>
              <a:t>旋转</a:t>
            </a:r>
            <a:r>
              <a:rPr lang="zh-CN" altLang="zh-CN" sz="1800" dirty="0"/>
              <a:t>指定的元素对象，主要在二维空间内进行操作。该方法中的参数允许传入负值，这时元素将逆时针旋转</a:t>
            </a:r>
            <a:r>
              <a:rPr lang="zh-CN" altLang="zh-CN" sz="1800" dirty="0" smtClean="0"/>
              <a:t>。其</a:t>
            </a:r>
            <a:r>
              <a:rPr lang="zh-CN" altLang="zh-CN" sz="1800" dirty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/>
              <a:t>如下</a:t>
            </a:r>
            <a:r>
              <a:rPr lang="zh-CN" altLang="zh-CN" sz="1800" dirty="0" smtClean="0"/>
              <a:t>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在上述语法中，参数</a:t>
            </a:r>
            <a:r>
              <a:rPr lang="en-US" altLang="zh-CN" sz="1800" dirty="0">
                <a:solidFill>
                  <a:srgbClr val="009ED6"/>
                </a:solidFill>
              </a:rPr>
              <a:t>angle</a:t>
            </a:r>
            <a:r>
              <a:rPr lang="zh-CN" altLang="zh-CN" sz="1800" dirty="0"/>
              <a:t>表示要</a:t>
            </a:r>
            <a:r>
              <a:rPr lang="zh-CN" altLang="zh-CN" sz="1800" dirty="0">
                <a:solidFill>
                  <a:srgbClr val="009ED6"/>
                </a:solidFill>
              </a:rPr>
              <a:t>旋转的角度值</a:t>
            </a:r>
            <a:r>
              <a:rPr lang="zh-CN" altLang="zh-CN" sz="1800" dirty="0"/>
              <a:t>。如果角度为正数值，则按照</a:t>
            </a:r>
            <a:r>
              <a:rPr lang="zh-CN" altLang="zh-CN" sz="1800" dirty="0">
                <a:solidFill>
                  <a:srgbClr val="009ED6"/>
                </a:solidFill>
              </a:rPr>
              <a:t>顺时针</a:t>
            </a:r>
            <a:r>
              <a:rPr lang="zh-CN" altLang="zh-CN" sz="1800" dirty="0"/>
              <a:t>进行旋转，否则，按照</a:t>
            </a:r>
            <a:r>
              <a:rPr lang="zh-CN" altLang="zh-CN" sz="1800" dirty="0">
                <a:solidFill>
                  <a:srgbClr val="009ED6"/>
                </a:solidFill>
              </a:rPr>
              <a:t>逆时针</a:t>
            </a:r>
            <a:r>
              <a:rPr lang="zh-CN" altLang="zh-CN" sz="1800" dirty="0"/>
              <a:t>旋转</a:t>
            </a:r>
            <a:r>
              <a:rPr lang="zh-CN" altLang="zh-CN" sz="1800" dirty="0" smtClean="0"/>
              <a:t>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3" name="图片 2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308" y="2133372"/>
            <a:ext cx="2121233" cy="38788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3384823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transform:rotate</a:t>
            </a:r>
            <a:r>
              <a:rPr lang="en-US" altLang="zh-CN" dirty="0"/>
              <a:t>(angle);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0213" y="4241361"/>
            <a:ext cx="1728787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8320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>
                <a:solidFill>
                  <a:srgbClr val="009ED6"/>
                </a:solidFill>
              </a:rPr>
              <a:t>5</a:t>
            </a:r>
            <a:r>
              <a:rPr lang="zh-CN" altLang="en-US" sz="1800" b="1" dirty="0">
                <a:solidFill>
                  <a:srgbClr val="009ED6"/>
                </a:solidFill>
              </a:rPr>
              <a:t>）更改变换的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中心点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通过</a:t>
            </a:r>
            <a:r>
              <a:rPr lang="en-US" altLang="zh-CN" sz="1800" dirty="0"/>
              <a:t>transform</a:t>
            </a:r>
            <a:r>
              <a:rPr lang="zh-CN" altLang="zh-CN" sz="1800" dirty="0"/>
              <a:t>属性可以实现元素的</a:t>
            </a:r>
            <a:r>
              <a:rPr lang="zh-CN" altLang="zh-CN" sz="1800" dirty="0">
                <a:solidFill>
                  <a:srgbClr val="009ED6"/>
                </a:solidFill>
              </a:rPr>
              <a:t>平移</a:t>
            </a:r>
            <a:r>
              <a:rPr lang="zh-CN" altLang="zh-CN" sz="1800" dirty="0"/>
              <a:t>、</a:t>
            </a:r>
            <a:r>
              <a:rPr lang="zh-CN" altLang="zh-CN" sz="1800" dirty="0">
                <a:solidFill>
                  <a:srgbClr val="009ED6"/>
                </a:solidFill>
              </a:rPr>
              <a:t>缩放</a:t>
            </a:r>
            <a:r>
              <a:rPr lang="zh-CN" altLang="zh-CN" sz="1800" dirty="0"/>
              <a:t>、</a:t>
            </a:r>
            <a:r>
              <a:rPr lang="zh-CN" altLang="zh-CN" sz="1800" dirty="0">
                <a:solidFill>
                  <a:srgbClr val="009ED6"/>
                </a:solidFill>
              </a:rPr>
              <a:t>倾斜</a:t>
            </a:r>
            <a:r>
              <a:rPr lang="zh-CN" altLang="zh-CN" sz="1800" dirty="0"/>
              <a:t>以及</a:t>
            </a:r>
            <a:r>
              <a:rPr lang="zh-CN" altLang="zh-CN" sz="1800" dirty="0">
                <a:solidFill>
                  <a:srgbClr val="009ED6"/>
                </a:solidFill>
              </a:rPr>
              <a:t>旋转</a:t>
            </a:r>
            <a:r>
              <a:rPr lang="zh-CN" altLang="zh-CN" sz="1800" dirty="0"/>
              <a:t>效果，这些变形操作都是以元素的</a:t>
            </a:r>
            <a:r>
              <a:rPr lang="zh-CN" altLang="zh-CN" sz="1800" dirty="0">
                <a:solidFill>
                  <a:srgbClr val="009ED6"/>
                </a:solidFill>
              </a:rPr>
              <a:t>中心点</a:t>
            </a:r>
            <a:r>
              <a:rPr lang="zh-CN" altLang="zh-CN" sz="1800" dirty="0"/>
              <a:t>为基准进行的，如果需要改变这个中心点，可以使用</a:t>
            </a:r>
            <a:r>
              <a:rPr lang="en-US" altLang="zh-CN" sz="1800" dirty="0">
                <a:solidFill>
                  <a:srgbClr val="009ED6"/>
                </a:solidFill>
              </a:rPr>
              <a:t>transform-origin</a:t>
            </a:r>
            <a:r>
              <a:rPr lang="zh-CN" altLang="zh-CN" sz="1800" dirty="0">
                <a:solidFill>
                  <a:srgbClr val="009ED6"/>
                </a:solidFill>
              </a:rPr>
              <a:t>属性</a:t>
            </a:r>
            <a:r>
              <a:rPr lang="zh-CN" altLang="zh-CN" sz="1800" dirty="0" smtClean="0"/>
              <a:t>，其</a:t>
            </a:r>
            <a:r>
              <a:rPr lang="zh-CN" altLang="zh-CN" sz="1800" dirty="0" smtClean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</a:t>
            </a:r>
            <a:r>
              <a:rPr lang="zh-CN" altLang="zh-CN" sz="1800" dirty="0" smtClean="0"/>
              <a:t>，</a:t>
            </a:r>
            <a:r>
              <a:rPr lang="en-US" altLang="zh-CN" sz="1800" dirty="0" smtClean="0"/>
              <a:t>transform-origin</a:t>
            </a:r>
            <a:r>
              <a:rPr lang="zh-CN" altLang="zh-CN" sz="1800" dirty="0"/>
              <a:t>属性包含三个参数，其默认值分别为</a:t>
            </a:r>
            <a:r>
              <a:rPr lang="en-US" altLang="zh-CN" sz="1800" dirty="0">
                <a:solidFill>
                  <a:srgbClr val="009ED6"/>
                </a:solidFill>
              </a:rPr>
              <a:t>50% 50% 0</a:t>
            </a:r>
            <a:r>
              <a:rPr lang="zh-CN" altLang="zh-CN" sz="1800" dirty="0"/>
              <a:t>，各参数的具体含义</a:t>
            </a:r>
            <a:r>
              <a:rPr lang="zh-CN" altLang="zh-CN" sz="1800" dirty="0" smtClean="0"/>
              <a:t>如</a:t>
            </a:r>
            <a:r>
              <a:rPr lang="zh-CN" altLang="en-US" sz="1800" dirty="0" smtClean="0"/>
              <a:t>下表</a:t>
            </a:r>
            <a:r>
              <a:rPr lang="zh-CN" altLang="zh-CN" sz="1800" dirty="0" smtClean="0"/>
              <a:t>所</a:t>
            </a:r>
            <a:r>
              <a:rPr lang="zh-CN" altLang="zh-CN" sz="1800" dirty="0"/>
              <a:t>示</a:t>
            </a:r>
            <a:r>
              <a:rPr lang="zh-CN" altLang="zh-CN" sz="1800" dirty="0" smtClean="0"/>
              <a:t>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3708251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transform-origin: x-axis y-axis z-axis;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7155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>
                <a:solidFill>
                  <a:srgbClr val="009ED6"/>
                </a:solidFill>
              </a:rPr>
              <a:t>5</a:t>
            </a:r>
            <a:r>
              <a:rPr lang="zh-CN" altLang="en-US" sz="1800" b="1" dirty="0">
                <a:solidFill>
                  <a:srgbClr val="009ED6"/>
                </a:solidFill>
              </a:rPr>
              <a:t>）更改变换的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中心点</a:t>
            </a:r>
            <a:endParaRPr lang="zh-CN" altLang="zh-CN" sz="1800" dirty="0" smtClean="0">
              <a:solidFill>
                <a:srgbClr val="009ED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en-US" altLang="zh-CN" sz="2400" b="1" dirty="0">
                <a:solidFill>
                  <a:srgbClr val="009ED6"/>
                </a:solidFill>
              </a:rPr>
              <a:t>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3" name="图片 2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980" y="2127521"/>
            <a:ext cx="2121233" cy="38788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194151"/>
              </p:ext>
            </p:extLst>
          </p:nvPr>
        </p:nvGraphicFramePr>
        <p:xfrm>
          <a:off x="1366092" y="2663031"/>
          <a:ext cx="6507908" cy="29836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21564"/>
                <a:gridCol w="4486344"/>
              </a:tblGrid>
              <a:tr h="388641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参数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09067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x-axis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定义视图被置于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轴的何处。可能的值有：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left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center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right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length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01190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y-axis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定义视图被置于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Y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轴的何处。可能的值有：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top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center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bottom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length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92454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z-axis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定义视图被置于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Z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轴的何处。可能的值有：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Wingdings"/>
                        <a:buChar char=""/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length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134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1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 err="1">
                <a:solidFill>
                  <a:srgbClr val="009ED6"/>
                </a:solidFill>
              </a:rPr>
              <a:t>rotateX</a:t>
            </a:r>
            <a:r>
              <a:rPr lang="en-US" altLang="zh-CN" sz="1800" b="1" dirty="0">
                <a:solidFill>
                  <a:srgbClr val="009ED6"/>
                </a:solidFill>
              </a:rPr>
              <a:t>() 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en-US" altLang="zh-CN" sz="1800" dirty="0" err="1"/>
              <a:t>rotateX</a:t>
            </a:r>
            <a:r>
              <a:rPr lang="en-US" altLang="zh-CN" sz="1800" dirty="0"/>
              <a:t>()</a:t>
            </a:r>
            <a:r>
              <a:rPr lang="zh-CN" altLang="zh-CN" sz="1800" dirty="0"/>
              <a:t>函数用于指定元素围绕</a:t>
            </a:r>
            <a:r>
              <a:rPr lang="en-US" altLang="zh-CN" sz="1800" dirty="0"/>
              <a:t>X</a:t>
            </a:r>
            <a:r>
              <a:rPr lang="zh-CN" altLang="zh-CN" sz="1800" dirty="0"/>
              <a:t>轴</a:t>
            </a:r>
            <a:r>
              <a:rPr lang="zh-CN" altLang="zh-CN" sz="1800" dirty="0" smtClean="0"/>
              <a:t>旋转，其</a:t>
            </a:r>
            <a:r>
              <a:rPr lang="zh-CN" altLang="zh-CN" sz="1800" dirty="0" smtClean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在上述语法格式中，参数</a:t>
            </a:r>
            <a:r>
              <a:rPr lang="en-US" altLang="zh-CN" sz="1800" dirty="0"/>
              <a:t>a</a:t>
            </a:r>
            <a:r>
              <a:rPr lang="zh-CN" altLang="zh-CN" sz="1800" dirty="0"/>
              <a:t>用于定义</a:t>
            </a:r>
            <a:r>
              <a:rPr lang="zh-CN" altLang="zh-CN" sz="1800" dirty="0">
                <a:solidFill>
                  <a:srgbClr val="009ED6"/>
                </a:solidFill>
              </a:rPr>
              <a:t>旋转的角度值</a:t>
            </a:r>
            <a:r>
              <a:rPr lang="zh-CN" altLang="zh-CN" sz="1800" dirty="0"/>
              <a:t>，单位为</a:t>
            </a:r>
            <a:r>
              <a:rPr lang="en-US" altLang="zh-CN" sz="1800" dirty="0" err="1">
                <a:solidFill>
                  <a:srgbClr val="009ED6"/>
                </a:solidFill>
              </a:rPr>
              <a:t>deg</a:t>
            </a:r>
            <a:r>
              <a:rPr lang="zh-CN" altLang="zh-CN" sz="1800" dirty="0"/>
              <a:t>，其值可以是正数也可以是负数。如果值为正，元素将围绕</a:t>
            </a:r>
            <a:r>
              <a:rPr lang="en-US" altLang="zh-CN" sz="1800" dirty="0"/>
              <a:t>X</a:t>
            </a:r>
            <a:r>
              <a:rPr lang="zh-CN" altLang="zh-CN" sz="1800" dirty="0"/>
              <a:t>轴</a:t>
            </a:r>
            <a:r>
              <a:rPr lang="zh-CN" altLang="zh-CN" sz="1800" dirty="0">
                <a:solidFill>
                  <a:srgbClr val="009ED6"/>
                </a:solidFill>
              </a:rPr>
              <a:t>顺时针</a:t>
            </a:r>
            <a:r>
              <a:rPr lang="zh-CN" altLang="zh-CN" sz="1800" dirty="0"/>
              <a:t>旋转；反之，如果值为负，元素围绕</a:t>
            </a:r>
            <a:r>
              <a:rPr lang="en-US" altLang="zh-CN" sz="1800" dirty="0"/>
              <a:t>X</a:t>
            </a:r>
            <a:r>
              <a:rPr lang="zh-CN" altLang="zh-CN" sz="1800" dirty="0"/>
              <a:t>轴</a:t>
            </a:r>
            <a:r>
              <a:rPr lang="zh-CN" altLang="zh-CN" sz="1800" dirty="0">
                <a:solidFill>
                  <a:srgbClr val="009ED6"/>
                </a:solidFill>
              </a:rPr>
              <a:t>逆时针</a:t>
            </a:r>
            <a:r>
              <a:rPr lang="zh-CN" altLang="zh-CN" sz="1800" dirty="0" smtClean="0"/>
              <a:t>旋转。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2981138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transform:rotateX</a:t>
            </a:r>
            <a:r>
              <a:rPr lang="en-US" altLang="zh-CN" dirty="0"/>
              <a:t>(a);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图片 10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389" y="4264793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407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7" name="组合 195"/>
          <p:cNvGrpSpPr>
            <a:grpSpLocks/>
          </p:cNvGrpSpPr>
          <p:nvPr/>
        </p:nvGrpSpPr>
        <p:grpSpPr bwMode="auto">
          <a:xfrm>
            <a:off x="2809875" y="2629282"/>
            <a:ext cx="4442147" cy="592138"/>
            <a:chOff x="1710657" y="1263652"/>
            <a:chExt cx="4442881" cy="592608"/>
          </a:xfrm>
        </p:grpSpPr>
        <p:grpSp>
          <p:nvGrpSpPr>
            <p:cNvPr id="6156" name="组合 29"/>
            <p:cNvGrpSpPr>
              <a:grpSpLocks/>
            </p:cNvGrpSpPr>
            <p:nvPr/>
          </p:nvGrpSpPr>
          <p:grpSpPr bwMode="auto">
            <a:xfrm rot="-12767">
              <a:off x="1710657" y="1263652"/>
              <a:ext cx="884411" cy="592608"/>
              <a:chOff x="1936620" y="1275606"/>
              <a:chExt cx="1296144" cy="1728192"/>
            </a:xfrm>
          </p:grpSpPr>
          <p:grpSp>
            <p:nvGrpSpPr>
              <p:cNvPr id="6159" name="组合 31"/>
              <p:cNvGrpSpPr>
                <a:grpSpLocks/>
              </p:cNvGrpSpPr>
              <p:nvPr/>
            </p:nvGrpSpPr>
            <p:grpSpPr bwMode="auto">
              <a:xfrm>
                <a:off x="1936620" y="1275606"/>
                <a:ext cx="1296142" cy="1728192"/>
                <a:chOff x="1907704" y="1275606"/>
                <a:chExt cx="1296142" cy="1728192"/>
              </a:xfrm>
            </p:grpSpPr>
            <p:sp>
              <p:nvSpPr>
                <p:cNvPr id="217" name="圆角矩形 216"/>
                <p:cNvSpPr/>
                <p:nvPr/>
              </p:nvSpPr>
              <p:spPr>
                <a:xfrm>
                  <a:off x="1907704" y="1275606"/>
                  <a:ext cx="1296104" cy="1728192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9</a:t>
                  </a: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.2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220" name="圆角矩形 219"/>
                <p:cNvSpPr/>
                <p:nvPr/>
              </p:nvSpPr>
              <p:spPr>
                <a:xfrm>
                  <a:off x="1961224" y="1349737"/>
                  <a:ext cx="1189063" cy="1579929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13" name="圆角矩形 5"/>
              <p:cNvSpPr/>
              <p:nvPr/>
            </p:nvSpPr>
            <p:spPr>
              <a:xfrm>
                <a:off x="1931236" y="2063207"/>
                <a:ext cx="1293777" cy="935910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03" name="直接连接符 202"/>
            <p:cNvCxnSpPr/>
            <p:nvPr/>
          </p:nvCxnSpPr>
          <p:spPr bwMode="auto">
            <a:xfrm>
              <a:off x="2809389" y="1760934"/>
              <a:ext cx="3344149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6158" name="矩形 35"/>
            <p:cNvSpPr>
              <a:spLocks noChangeArrowheads="1"/>
            </p:cNvSpPr>
            <p:nvPr/>
          </p:nvSpPr>
          <p:spPr bwMode="auto">
            <a:xfrm>
              <a:off x="2836056" y="1286814"/>
              <a:ext cx="800351" cy="462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变形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146" name="组合 1"/>
          <p:cNvGrpSpPr>
            <a:grpSpLocks/>
          </p:cNvGrpSpPr>
          <p:nvPr/>
        </p:nvGrpSpPr>
        <p:grpSpPr bwMode="auto">
          <a:xfrm>
            <a:off x="1711325" y="1619250"/>
            <a:ext cx="5215375" cy="593725"/>
            <a:chOff x="1710657" y="1263652"/>
            <a:chExt cx="5216239" cy="592608"/>
          </a:xfrm>
        </p:grpSpPr>
        <p:grpSp>
          <p:nvGrpSpPr>
            <p:cNvPr id="6163" name="组合 29"/>
            <p:cNvGrpSpPr>
              <a:grpSpLocks/>
            </p:cNvGrpSpPr>
            <p:nvPr/>
          </p:nvGrpSpPr>
          <p:grpSpPr bwMode="auto">
            <a:xfrm rot="-12767">
              <a:off x="1710657" y="1263652"/>
              <a:ext cx="884411" cy="592608"/>
              <a:chOff x="1936620" y="1275606"/>
              <a:chExt cx="1296144" cy="1728192"/>
            </a:xfrm>
          </p:grpSpPr>
          <p:grpSp>
            <p:nvGrpSpPr>
              <p:cNvPr id="6166" name="组合 31"/>
              <p:cNvGrpSpPr>
                <a:grpSpLocks/>
              </p:cNvGrpSpPr>
              <p:nvPr/>
            </p:nvGrpSpPr>
            <p:grpSpPr bwMode="auto">
              <a:xfrm>
                <a:off x="1936620" y="1275606"/>
                <a:ext cx="1296142" cy="1728192"/>
                <a:chOff x="1907704" y="1275606"/>
                <a:chExt cx="1296142" cy="1728192"/>
              </a:xfrm>
            </p:grpSpPr>
            <p:sp>
              <p:nvSpPr>
                <p:cNvPr id="34" name="圆角矩形 33"/>
                <p:cNvSpPr/>
                <p:nvPr/>
              </p:nvSpPr>
              <p:spPr>
                <a:xfrm>
                  <a:off x="1907704" y="1275606"/>
                  <a:ext cx="1296104" cy="1728192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9</a:t>
                  </a: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.1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5" name="圆角矩形 3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3" name="圆角矩形 5"/>
              <p:cNvSpPr/>
              <p:nvPr/>
            </p:nvSpPr>
            <p:spPr>
              <a:xfrm>
                <a:off x="1931232" y="2065724"/>
                <a:ext cx="1293777" cy="933409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 bwMode="auto">
            <a:xfrm>
              <a:off x="2809389" y="1761189"/>
              <a:ext cx="4117507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6165" name="矩形 35"/>
            <p:cNvSpPr>
              <a:spLocks noChangeArrowheads="1"/>
            </p:cNvSpPr>
            <p:nvPr/>
          </p:nvSpPr>
          <p:spPr bwMode="auto">
            <a:xfrm>
              <a:off x="2685931" y="1286814"/>
              <a:ext cx="800352" cy="460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过渡</a:t>
              </a:r>
              <a:endParaRPr lang="zh-CN" altLang="en-US" sz="2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148" name="组合 221"/>
          <p:cNvGrpSpPr>
            <a:grpSpLocks/>
          </p:cNvGrpSpPr>
          <p:nvPr/>
        </p:nvGrpSpPr>
        <p:grpSpPr bwMode="auto">
          <a:xfrm>
            <a:off x="1708150" y="3654461"/>
            <a:ext cx="5402263" cy="593725"/>
            <a:chOff x="1710657" y="1263652"/>
            <a:chExt cx="5403156" cy="592608"/>
          </a:xfrm>
        </p:grpSpPr>
        <p:grpSp>
          <p:nvGrpSpPr>
            <p:cNvPr id="6149" name="组合 29"/>
            <p:cNvGrpSpPr>
              <a:grpSpLocks/>
            </p:cNvGrpSpPr>
            <p:nvPr/>
          </p:nvGrpSpPr>
          <p:grpSpPr bwMode="auto">
            <a:xfrm rot="-12767">
              <a:off x="1710657" y="1263652"/>
              <a:ext cx="884411" cy="592608"/>
              <a:chOff x="1936620" y="1275606"/>
              <a:chExt cx="1296144" cy="1728192"/>
            </a:xfrm>
          </p:grpSpPr>
          <p:grpSp>
            <p:nvGrpSpPr>
              <p:cNvPr id="6152" name="组合 31"/>
              <p:cNvGrpSpPr>
                <a:grpSpLocks/>
              </p:cNvGrpSpPr>
              <p:nvPr/>
            </p:nvGrpSpPr>
            <p:grpSpPr bwMode="auto">
              <a:xfrm>
                <a:off x="1936620" y="1275606"/>
                <a:ext cx="1296142" cy="1728192"/>
                <a:chOff x="1907704" y="1275606"/>
                <a:chExt cx="1296142" cy="1728192"/>
              </a:xfrm>
            </p:grpSpPr>
            <p:sp>
              <p:nvSpPr>
                <p:cNvPr id="233" name="圆角矩形 232"/>
                <p:cNvSpPr/>
                <p:nvPr/>
              </p:nvSpPr>
              <p:spPr>
                <a:xfrm>
                  <a:off x="1907704" y="1275606"/>
                  <a:ext cx="1296104" cy="1728192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9</a:t>
                  </a: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.3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234" name="圆角矩形 233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32" name="圆角矩形 5"/>
              <p:cNvSpPr/>
              <p:nvPr/>
            </p:nvSpPr>
            <p:spPr>
              <a:xfrm>
                <a:off x="1931232" y="2065724"/>
                <a:ext cx="1293777" cy="933409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29" name="直接连接符 228"/>
            <p:cNvCxnSpPr/>
            <p:nvPr/>
          </p:nvCxnSpPr>
          <p:spPr bwMode="auto">
            <a:xfrm>
              <a:off x="2809389" y="1761189"/>
              <a:ext cx="4304424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6151" name="矩形 35"/>
            <p:cNvSpPr>
              <a:spLocks noChangeArrowheads="1"/>
            </p:cNvSpPr>
            <p:nvPr/>
          </p:nvSpPr>
          <p:spPr bwMode="auto">
            <a:xfrm>
              <a:off x="2836056" y="1286814"/>
              <a:ext cx="800351" cy="460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动画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6" name="标题 1"/>
          <p:cNvSpPr>
            <a:spLocks noChangeArrowheads="1"/>
          </p:cNvSpPr>
          <p:nvPr/>
        </p:nvSpPr>
        <p:spPr bwMode="auto">
          <a:xfrm>
            <a:off x="174625" y="35498"/>
            <a:ext cx="860961" cy="76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4000" b="1" spc="3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</a:t>
            </a:r>
            <a:endParaRPr lang="zh-CN" altLang="en-US" sz="2800" b="1" spc="300" dirty="0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5586" y="143218"/>
            <a:ext cx="1809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195"/>
          <p:cNvGrpSpPr>
            <a:grpSpLocks/>
          </p:cNvGrpSpPr>
          <p:nvPr/>
        </p:nvGrpSpPr>
        <p:grpSpPr bwMode="auto">
          <a:xfrm>
            <a:off x="2797175" y="4697544"/>
            <a:ext cx="4442147" cy="592138"/>
            <a:chOff x="1710657" y="1263652"/>
            <a:chExt cx="4442881" cy="592608"/>
          </a:xfrm>
        </p:grpSpPr>
        <p:grpSp>
          <p:nvGrpSpPr>
            <p:cNvPr id="29" name="组合 29"/>
            <p:cNvGrpSpPr>
              <a:grpSpLocks/>
            </p:cNvGrpSpPr>
            <p:nvPr/>
          </p:nvGrpSpPr>
          <p:grpSpPr bwMode="auto">
            <a:xfrm rot="-12767">
              <a:off x="1710657" y="1263652"/>
              <a:ext cx="884411" cy="592608"/>
              <a:chOff x="1936620" y="1275606"/>
              <a:chExt cx="1296144" cy="1728192"/>
            </a:xfrm>
          </p:grpSpPr>
          <p:grpSp>
            <p:nvGrpSpPr>
              <p:cNvPr id="32" name="组合 31"/>
              <p:cNvGrpSpPr>
                <a:grpSpLocks/>
              </p:cNvGrpSpPr>
              <p:nvPr/>
            </p:nvGrpSpPr>
            <p:grpSpPr bwMode="auto">
              <a:xfrm>
                <a:off x="1936620" y="1275606"/>
                <a:ext cx="1296142" cy="1728192"/>
                <a:chOff x="1907704" y="1275606"/>
                <a:chExt cx="1296142" cy="1728192"/>
              </a:xfrm>
            </p:grpSpPr>
            <p:sp>
              <p:nvSpPr>
                <p:cNvPr id="37" name="圆角矩形 36"/>
                <p:cNvSpPr/>
                <p:nvPr/>
              </p:nvSpPr>
              <p:spPr>
                <a:xfrm>
                  <a:off x="1907704" y="1275606"/>
                  <a:ext cx="1296104" cy="1728192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9</a:t>
                  </a: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.4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8" name="圆角矩形 37"/>
                <p:cNvSpPr/>
                <p:nvPr/>
              </p:nvSpPr>
              <p:spPr>
                <a:xfrm>
                  <a:off x="1961224" y="1349737"/>
                  <a:ext cx="1189063" cy="1579929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6" name="圆角矩形 5"/>
              <p:cNvSpPr/>
              <p:nvPr/>
            </p:nvSpPr>
            <p:spPr>
              <a:xfrm>
                <a:off x="1931236" y="2063207"/>
                <a:ext cx="1293777" cy="935910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30" name="直接连接符 29"/>
            <p:cNvCxnSpPr/>
            <p:nvPr/>
          </p:nvCxnSpPr>
          <p:spPr bwMode="auto">
            <a:xfrm>
              <a:off x="2809389" y="1760934"/>
              <a:ext cx="3344149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31" name="矩形 35"/>
            <p:cNvSpPr>
              <a:spLocks noChangeArrowheads="1"/>
            </p:cNvSpPr>
            <p:nvPr/>
          </p:nvSpPr>
          <p:spPr bwMode="auto">
            <a:xfrm>
              <a:off x="2836056" y="1286814"/>
              <a:ext cx="2955143" cy="462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制作工作日天气预报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2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 err="1" smtClean="0">
                <a:solidFill>
                  <a:srgbClr val="009ED6"/>
                </a:solidFill>
              </a:rPr>
              <a:t>rotateY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() 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en-US" altLang="zh-CN" sz="1800" dirty="0" err="1"/>
              <a:t>rotateY</a:t>
            </a:r>
            <a:r>
              <a:rPr lang="en-US" altLang="zh-CN" sz="1800" dirty="0"/>
              <a:t>()</a:t>
            </a:r>
            <a:r>
              <a:rPr lang="zh-CN" altLang="zh-CN" sz="1800" dirty="0"/>
              <a:t>函数指定一个元素围绕</a:t>
            </a:r>
            <a:r>
              <a:rPr lang="en-US" altLang="zh-CN" sz="1800" dirty="0"/>
              <a:t>Y</a:t>
            </a:r>
            <a:r>
              <a:rPr lang="zh-CN" altLang="zh-CN" sz="1800" dirty="0"/>
              <a:t>轴旋转</a:t>
            </a:r>
            <a:r>
              <a:rPr lang="zh-CN" altLang="zh-CN" sz="1800" dirty="0" smtClean="0"/>
              <a:t>，其</a:t>
            </a:r>
            <a:r>
              <a:rPr lang="zh-CN" altLang="zh-CN" sz="1800" dirty="0" smtClean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  <a:p>
            <a:pPr marL="0" indent="457200">
              <a:lnSpc>
                <a:spcPct val="135000"/>
              </a:lnSpc>
              <a:buNone/>
            </a:pPr>
            <a:r>
              <a:rPr lang="zh-CN" altLang="zh-CN" sz="1800" dirty="0"/>
              <a:t>在上述语法中，参数</a:t>
            </a:r>
            <a:r>
              <a:rPr lang="en-US" altLang="zh-CN" sz="1800" dirty="0"/>
              <a:t>a</a:t>
            </a:r>
            <a:r>
              <a:rPr lang="zh-CN" altLang="zh-CN" sz="1800" dirty="0"/>
              <a:t>与</a:t>
            </a:r>
            <a:r>
              <a:rPr lang="en-US" altLang="zh-CN" sz="1800" dirty="0" err="1"/>
              <a:t>rotateX</a:t>
            </a:r>
            <a:r>
              <a:rPr lang="en-US" altLang="zh-CN" sz="1800" dirty="0"/>
              <a:t>(a)</a:t>
            </a:r>
            <a:r>
              <a:rPr lang="zh-CN" altLang="zh-CN" sz="1800" dirty="0"/>
              <a:t>中的</a:t>
            </a:r>
            <a:r>
              <a:rPr lang="en-US" altLang="zh-CN" sz="1800" dirty="0"/>
              <a:t>a</a:t>
            </a:r>
            <a:r>
              <a:rPr lang="zh-CN" altLang="zh-CN" sz="1800" dirty="0"/>
              <a:t>含义相同，用于定义</a:t>
            </a:r>
            <a:r>
              <a:rPr lang="zh-CN" altLang="zh-CN" sz="1800" dirty="0">
                <a:solidFill>
                  <a:srgbClr val="009ED6"/>
                </a:solidFill>
              </a:rPr>
              <a:t>旋转的角度</a:t>
            </a:r>
            <a:r>
              <a:rPr lang="zh-CN" altLang="zh-CN" sz="1800" dirty="0"/>
              <a:t>。如果值为</a:t>
            </a:r>
            <a:r>
              <a:rPr lang="zh-CN" altLang="zh-CN" sz="1800" dirty="0">
                <a:solidFill>
                  <a:srgbClr val="009ED6"/>
                </a:solidFill>
              </a:rPr>
              <a:t>正</a:t>
            </a:r>
            <a:r>
              <a:rPr lang="zh-CN" altLang="zh-CN" sz="1800" dirty="0"/>
              <a:t>，元素围绕</a:t>
            </a:r>
            <a:r>
              <a:rPr lang="en-US" altLang="zh-CN" sz="1800" dirty="0"/>
              <a:t>Y</a:t>
            </a:r>
            <a:r>
              <a:rPr lang="zh-CN" altLang="zh-CN" sz="1800" dirty="0"/>
              <a:t>轴</a:t>
            </a:r>
            <a:r>
              <a:rPr lang="zh-CN" altLang="zh-CN" sz="1800" dirty="0">
                <a:solidFill>
                  <a:srgbClr val="009ED6"/>
                </a:solidFill>
              </a:rPr>
              <a:t>顺时针</a:t>
            </a:r>
            <a:r>
              <a:rPr lang="zh-CN" altLang="zh-CN" sz="1800" dirty="0"/>
              <a:t>旋转；反之，如果值为</a:t>
            </a:r>
            <a:r>
              <a:rPr lang="zh-CN" altLang="zh-CN" sz="1800" dirty="0">
                <a:solidFill>
                  <a:srgbClr val="009ED6"/>
                </a:solidFill>
              </a:rPr>
              <a:t>负</a:t>
            </a:r>
            <a:r>
              <a:rPr lang="zh-CN" altLang="zh-CN" sz="1800" dirty="0"/>
              <a:t>，元素围绕</a:t>
            </a:r>
            <a:r>
              <a:rPr lang="en-US" altLang="zh-CN" sz="1800" dirty="0"/>
              <a:t>Y</a:t>
            </a:r>
            <a:r>
              <a:rPr lang="zh-CN" altLang="zh-CN" sz="1800" dirty="0"/>
              <a:t>轴</a:t>
            </a:r>
            <a:r>
              <a:rPr lang="zh-CN" altLang="zh-CN" sz="1800" dirty="0">
                <a:solidFill>
                  <a:srgbClr val="009ED6"/>
                </a:solidFill>
              </a:rPr>
              <a:t>逆时针</a:t>
            </a:r>
            <a:r>
              <a:rPr lang="zh-CN" altLang="zh-CN" sz="1800" dirty="0"/>
              <a:t>旋转</a:t>
            </a:r>
            <a:r>
              <a:rPr lang="zh-CN" altLang="zh-CN" sz="1800" dirty="0" smtClean="0"/>
              <a:t>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91517" y="2981138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transform:rotateY</a:t>
            </a:r>
            <a:r>
              <a:rPr lang="en-US" altLang="zh-CN" dirty="0"/>
              <a:t>(a);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1300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3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>
                <a:solidFill>
                  <a:srgbClr val="009ED6"/>
                </a:solidFill>
              </a:rPr>
              <a:t>translate3D</a:t>
            </a:r>
            <a:r>
              <a:rPr lang="zh-CN" altLang="en-US" sz="1800" b="1" dirty="0">
                <a:solidFill>
                  <a:srgbClr val="009ED6"/>
                </a:solidFill>
              </a:rPr>
              <a:t>（）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zh-CN" altLang="en-US" sz="1800" dirty="0"/>
              <a:t>在三维空间里，除了</a:t>
            </a:r>
            <a:r>
              <a:rPr lang="en-US" altLang="zh-CN" sz="1800" dirty="0" err="1"/>
              <a:t>rotateX</a:t>
            </a:r>
            <a:r>
              <a:rPr lang="en-US" altLang="zh-CN" sz="1800" dirty="0"/>
              <a:t>()</a:t>
            </a:r>
            <a:r>
              <a:rPr lang="zh-CN" altLang="en-US" sz="1800" dirty="0"/>
              <a:t>、</a:t>
            </a:r>
            <a:r>
              <a:rPr lang="en-US" altLang="zh-CN" sz="1800" dirty="0" err="1"/>
              <a:t>rotateY</a:t>
            </a:r>
            <a:r>
              <a:rPr lang="en-US" altLang="zh-CN" sz="1800" dirty="0"/>
              <a:t>()</a:t>
            </a:r>
            <a:r>
              <a:rPr lang="zh-CN" altLang="en-US" sz="1800" dirty="0"/>
              <a:t>和</a:t>
            </a:r>
            <a:r>
              <a:rPr lang="en-US" altLang="zh-CN" sz="1800" dirty="0" err="1"/>
              <a:t>rotateZ</a:t>
            </a:r>
            <a:r>
              <a:rPr lang="en-US" altLang="zh-CN" sz="1800" dirty="0"/>
              <a:t>()</a:t>
            </a:r>
            <a:r>
              <a:rPr lang="zh-CN" altLang="en-US" sz="1800" dirty="0"/>
              <a:t>函数可以让元素在三维空间中旋转之外，还有一个</a:t>
            </a:r>
            <a:r>
              <a:rPr lang="en-US" altLang="zh-CN" sz="1800" dirty="0">
                <a:solidFill>
                  <a:srgbClr val="009ED6"/>
                </a:solidFill>
              </a:rPr>
              <a:t>rotate3d()</a:t>
            </a:r>
            <a:r>
              <a:rPr lang="zh-CN" altLang="en-US" sz="1800" dirty="0">
                <a:solidFill>
                  <a:srgbClr val="009ED6"/>
                </a:solidFill>
              </a:rPr>
              <a:t>函数</a:t>
            </a:r>
            <a:r>
              <a:rPr lang="zh-CN" altLang="en-US" sz="1800" dirty="0"/>
              <a:t>。在</a:t>
            </a:r>
            <a:r>
              <a:rPr lang="en-US" altLang="zh-CN" sz="1800" dirty="0"/>
              <a:t>3D</a:t>
            </a:r>
            <a:r>
              <a:rPr lang="zh-CN" altLang="en-US" sz="1800" dirty="0"/>
              <a:t>空间，三个维度也就是三个坐标，即</a:t>
            </a:r>
            <a:r>
              <a:rPr lang="zh-CN" altLang="en-US" sz="1800" dirty="0">
                <a:solidFill>
                  <a:srgbClr val="009ED6"/>
                </a:solidFill>
              </a:rPr>
              <a:t>长</a:t>
            </a:r>
            <a:r>
              <a:rPr lang="zh-CN" altLang="en-US" sz="1800" dirty="0"/>
              <a:t>、</a:t>
            </a:r>
            <a:r>
              <a:rPr lang="zh-CN" altLang="en-US" sz="1800" dirty="0">
                <a:solidFill>
                  <a:srgbClr val="009ED6"/>
                </a:solidFill>
              </a:rPr>
              <a:t>宽</a:t>
            </a:r>
            <a:r>
              <a:rPr lang="zh-CN" altLang="en-US" sz="1800" dirty="0"/>
              <a:t>、</a:t>
            </a:r>
            <a:r>
              <a:rPr lang="zh-CN" altLang="en-US" sz="1800" dirty="0">
                <a:solidFill>
                  <a:srgbClr val="009ED6"/>
                </a:solidFill>
              </a:rPr>
              <a:t>高</a:t>
            </a:r>
            <a:r>
              <a:rPr lang="zh-CN" altLang="en-US" sz="1800" dirty="0"/>
              <a:t>。轴的旋转是围绕一个</a:t>
            </a:r>
            <a:r>
              <a:rPr lang="en-US" altLang="zh-CN" sz="1800" dirty="0"/>
              <a:t>[</a:t>
            </a:r>
            <a:r>
              <a:rPr lang="en-US" altLang="zh-CN" sz="1800" dirty="0" err="1"/>
              <a:t>x,y,z</a:t>
            </a:r>
            <a:r>
              <a:rPr lang="en-US" altLang="zh-CN" sz="1800" dirty="0"/>
              <a:t>]</a:t>
            </a:r>
            <a:r>
              <a:rPr lang="zh-CN" altLang="en-US" sz="1800" dirty="0"/>
              <a:t>向量并经过元素原点</a:t>
            </a:r>
            <a:r>
              <a:rPr lang="zh-CN" altLang="en-US" sz="1800" dirty="0" smtClean="0"/>
              <a:t>。</a:t>
            </a:r>
            <a:r>
              <a:rPr lang="zh-CN" altLang="zh-CN" sz="1800" dirty="0" smtClean="0"/>
              <a:t>其</a:t>
            </a:r>
            <a:r>
              <a:rPr lang="zh-CN" altLang="zh-CN" sz="1800" dirty="0" smtClean="0">
                <a:solidFill>
                  <a:srgbClr val="009ED6"/>
                </a:solidFill>
              </a:rPr>
              <a:t>基本语法格式</a:t>
            </a:r>
            <a:r>
              <a:rPr lang="zh-CN" altLang="zh-CN" sz="1800" dirty="0" smtClean="0"/>
              <a:t>如下：</a:t>
            </a: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82197" y="4093842"/>
            <a:ext cx="7216048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rotate3d(</a:t>
            </a:r>
            <a:r>
              <a:rPr lang="en-US" altLang="zh-CN" dirty="0" err="1"/>
              <a:t>x,y,z,angle</a:t>
            </a:r>
            <a:r>
              <a:rPr lang="en-US" altLang="zh-CN" dirty="0"/>
              <a:t>);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1639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3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>
                <a:solidFill>
                  <a:srgbClr val="009ED6"/>
                </a:solidFill>
              </a:rPr>
              <a:t>translate3D</a:t>
            </a:r>
            <a:r>
              <a:rPr lang="zh-CN" altLang="en-US" sz="1800" b="1" dirty="0">
                <a:solidFill>
                  <a:srgbClr val="009ED6"/>
                </a:solidFill>
              </a:rPr>
              <a:t>（）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zh-CN" altLang="zh-CN" sz="1800" dirty="0" smtClean="0">
              <a:solidFill>
                <a:srgbClr val="009ED6"/>
              </a:solidFill>
            </a:endParaRPr>
          </a:p>
          <a:p>
            <a:pPr marL="0" indent="457200">
              <a:lnSpc>
                <a:spcPct val="135000"/>
              </a:lnSpc>
              <a:buNone/>
            </a:pPr>
            <a:r>
              <a:rPr lang="zh-CN" altLang="en-US" sz="1800" dirty="0" smtClean="0"/>
              <a:t>在</a:t>
            </a:r>
            <a:r>
              <a:rPr lang="zh-CN" altLang="en-US" sz="1800" dirty="0"/>
              <a:t>上述语法格式中，各参数属性值的取值说明如下：</a:t>
            </a:r>
          </a:p>
          <a:p>
            <a:pPr marL="914400">
              <a:lnSpc>
                <a:spcPct val="135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9ED6"/>
                </a:solidFill>
              </a:rPr>
              <a:t>x</a:t>
            </a:r>
            <a:r>
              <a:rPr lang="zh-CN" altLang="en-US" sz="1800" dirty="0"/>
              <a:t>：代表</a:t>
            </a:r>
            <a:r>
              <a:rPr lang="zh-CN" altLang="en-US" sz="1800" dirty="0">
                <a:solidFill>
                  <a:srgbClr val="009ED6"/>
                </a:solidFill>
              </a:rPr>
              <a:t>横向坐标</a:t>
            </a:r>
            <a:r>
              <a:rPr lang="zh-CN" altLang="en-US" sz="1800" dirty="0"/>
              <a:t>位移向量的长度。</a:t>
            </a:r>
          </a:p>
          <a:p>
            <a:pPr marL="914400">
              <a:lnSpc>
                <a:spcPct val="135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9ED6"/>
                </a:solidFill>
              </a:rPr>
              <a:t>y</a:t>
            </a:r>
            <a:r>
              <a:rPr lang="zh-CN" altLang="en-US" sz="1800" dirty="0"/>
              <a:t>：代表</a:t>
            </a:r>
            <a:r>
              <a:rPr lang="zh-CN" altLang="en-US" sz="1800" dirty="0">
                <a:solidFill>
                  <a:srgbClr val="009ED6"/>
                </a:solidFill>
              </a:rPr>
              <a:t>纵向坐标</a:t>
            </a:r>
            <a:r>
              <a:rPr lang="zh-CN" altLang="en-US" sz="1800" dirty="0"/>
              <a:t>位移向量的长度。</a:t>
            </a:r>
          </a:p>
          <a:p>
            <a:pPr marL="914400">
              <a:lnSpc>
                <a:spcPct val="135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9ED6"/>
                </a:solidFill>
              </a:rPr>
              <a:t>z</a:t>
            </a:r>
            <a:r>
              <a:rPr lang="zh-CN" altLang="en-US" sz="1800" dirty="0"/>
              <a:t>：代表</a:t>
            </a:r>
            <a:r>
              <a:rPr lang="en-US" altLang="zh-CN" sz="1800" dirty="0">
                <a:solidFill>
                  <a:srgbClr val="009ED6"/>
                </a:solidFill>
              </a:rPr>
              <a:t>Z</a:t>
            </a:r>
            <a:r>
              <a:rPr lang="zh-CN" altLang="en-US" sz="1800" dirty="0">
                <a:solidFill>
                  <a:srgbClr val="009ED6"/>
                </a:solidFill>
              </a:rPr>
              <a:t>轴位移向量</a:t>
            </a:r>
            <a:r>
              <a:rPr lang="zh-CN" altLang="en-US" sz="1800" dirty="0"/>
              <a:t>的长度。此值不能是一个百分比值，否则将会视为无效值。</a:t>
            </a:r>
          </a:p>
          <a:p>
            <a:pPr marL="914400">
              <a:lnSpc>
                <a:spcPct val="135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009ED6"/>
                </a:solidFill>
              </a:rPr>
              <a:t>angle</a:t>
            </a:r>
            <a:r>
              <a:rPr lang="zh-CN" altLang="en-US" sz="1800" dirty="0"/>
              <a:t>：</a:t>
            </a:r>
            <a:r>
              <a:rPr lang="zh-CN" altLang="en-US" sz="1800" dirty="0">
                <a:solidFill>
                  <a:srgbClr val="009ED6"/>
                </a:solidFill>
              </a:rPr>
              <a:t>角度值</a:t>
            </a:r>
            <a:r>
              <a:rPr lang="zh-CN" altLang="en-US" sz="1800" dirty="0"/>
              <a:t>，主要用来指定元素在</a:t>
            </a:r>
            <a:r>
              <a:rPr lang="en-US" altLang="zh-CN" sz="1800" dirty="0"/>
              <a:t>3D</a:t>
            </a:r>
            <a:r>
              <a:rPr lang="zh-CN" altLang="en-US" sz="1800" dirty="0"/>
              <a:t>空间旋转的角度，如果其值为正，元素顺时针旋转，反之元素逆时针旋转。</a:t>
            </a:r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 smtClean="0"/>
          </a:p>
          <a:p>
            <a:pPr marL="0" indent="457200">
              <a:lnSpc>
                <a:spcPct val="135000"/>
              </a:lnSpc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9857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3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>
                <a:solidFill>
                  <a:srgbClr val="009ED6"/>
                </a:solidFill>
              </a:rPr>
              <a:t>translate3D</a:t>
            </a:r>
            <a:r>
              <a:rPr lang="zh-CN" altLang="en-US" sz="1800" b="1" dirty="0">
                <a:solidFill>
                  <a:srgbClr val="009ED6"/>
                </a:solidFill>
              </a:rPr>
              <a:t>（）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en-US" altLang="zh-CN" sz="1800" b="1" dirty="0" smtClean="0">
              <a:solidFill>
                <a:srgbClr val="009ED6"/>
              </a:solidFill>
            </a:endParaRPr>
          </a:p>
          <a:p>
            <a:pPr marL="0" lvl="0" indent="457200">
              <a:buNone/>
            </a:pPr>
            <a:r>
              <a:rPr lang="zh-CN" altLang="zh-CN" sz="1800" dirty="0"/>
              <a:t>需要说明的是，在</a:t>
            </a:r>
            <a:r>
              <a:rPr lang="en-US" altLang="zh-CN" sz="1800" dirty="0"/>
              <a:t>CSS3</a:t>
            </a:r>
            <a:r>
              <a:rPr lang="zh-CN" altLang="zh-CN" sz="1800" dirty="0"/>
              <a:t>中包含很多</a:t>
            </a:r>
            <a:r>
              <a:rPr lang="zh-CN" altLang="zh-CN" sz="1800" dirty="0">
                <a:solidFill>
                  <a:srgbClr val="009ED6"/>
                </a:solidFill>
              </a:rPr>
              <a:t>转换的属性</a:t>
            </a:r>
            <a:r>
              <a:rPr lang="zh-CN" altLang="zh-CN" sz="1800" dirty="0"/>
              <a:t>，通过这些属性可以设置</a:t>
            </a:r>
            <a:r>
              <a:rPr lang="zh-CN" altLang="zh-CN" sz="1800" dirty="0">
                <a:solidFill>
                  <a:srgbClr val="009ED6"/>
                </a:solidFill>
              </a:rPr>
              <a:t>不同的转换效果</a:t>
            </a:r>
            <a:r>
              <a:rPr lang="zh-CN" altLang="zh-CN" sz="1800" dirty="0"/>
              <a:t>，具体属性</a:t>
            </a:r>
            <a:r>
              <a:rPr lang="zh-CN" altLang="zh-CN" sz="1800" dirty="0" smtClean="0"/>
              <a:t>如</a:t>
            </a:r>
            <a:r>
              <a:rPr lang="zh-CN" altLang="en-US" sz="1800" dirty="0"/>
              <a:t>下表</a:t>
            </a:r>
            <a:r>
              <a:rPr lang="zh-CN" altLang="zh-CN" sz="1800" dirty="0" smtClean="0"/>
              <a:t>所</a:t>
            </a:r>
            <a:r>
              <a:rPr lang="zh-CN" altLang="zh-CN" sz="1800" dirty="0"/>
              <a:t>示。</a:t>
            </a:r>
            <a:endParaRPr lang="zh-CN" altLang="zh-CN" sz="1800" dirty="0" smtClean="0">
              <a:solidFill>
                <a:srgbClr val="009ED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941344"/>
              </p:ext>
            </p:extLst>
          </p:nvPr>
        </p:nvGraphicFramePr>
        <p:xfrm>
          <a:off x="1285703" y="3470313"/>
          <a:ext cx="6572594" cy="22915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51770"/>
                <a:gridCol w="4120824"/>
              </a:tblGrid>
              <a:tr h="374574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属性名称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ctr">
                        <a:spcAft>
                          <a:spcPts val="0"/>
                        </a:spcAft>
                      </a:pP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5338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transform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向元素应用</a:t>
                      </a: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 2D </a:t>
                      </a: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或</a:t>
                      </a: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转换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08472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transform-origin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允许改变被转换元素的位置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30506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transform-style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规定被嵌套元素如何在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空间中显示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8643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perspective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规定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元素的透视效果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86439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perspective-origin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规定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元素的底部位置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51691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backface-visibility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定义元素在不面对屏幕时是否可见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5655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en-US" sz="1800" b="1" dirty="0" smtClean="0">
                <a:solidFill>
                  <a:srgbClr val="009ED6"/>
                </a:solidFill>
              </a:rPr>
              <a:t>（</a:t>
            </a:r>
            <a:r>
              <a:rPr lang="en-US" altLang="zh-CN" sz="1800" b="1" dirty="0" smtClean="0">
                <a:solidFill>
                  <a:srgbClr val="009ED6"/>
                </a:solidFill>
              </a:rPr>
              <a:t>3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）</a:t>
            </a:r>
            <a:r>
              <a:rPr lang="en-US" altLang="zh-CN" sz="1800" b="1" dirty="0">
                <a:solidFill>
                  <a:srgbClr val="009ED6"/>
                </a:solidFill>
              </a:rPr>
              <a:t>translate3D</a:t>
            </a:r>
            <a:r>
              <a:rPr lang="zh-CN" altLang="en-US" sz="1800" b="1" dirty="0">
                <a:solidFill>
                  <a:srgbClr val="009ED6"/>
                </a:solidFill>
              </a:rPr>
              <a:t>（）</a:t>
            </a:r>
            <a:r>
              <a:rPr lang="zh-CN" altLang="en-US" sz="1800" b="1" dirty="0" smtClean="0">
                <a:solidFill>
                  <a:srgbClr val="009ED6"/>
                </a:solidFill>
              </a:rPr>
              <a:t>方法</a:t>
            </a:r>
            <a:endParaRPr lang="zh-CN" altLang="zh-CN" sz="1800" dirty="0" smtClean="0">
              <a:solidFill>
                <a:srgbClr val="009ED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7645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3D</a:t>
            </a:r>
            <a:r>
              <a:rPr lang="zh-CN" altLang="en-US" sz="2400" b="1" dirty="0">
                <a:solidFill>
                  <a:srgbClr val="009ED6"/>
                </a:solidFill>
              </a:rPr>
              <a:t>转换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.2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内容占位符 2"/>
          <p:cNvSpPr txBox="1">
            <a:spLocks/>
          </p:cNvSpPr>
          <p:nvPr/>
        </p:nvSpPr>
        <p:spPr bwMode="auto">
          <a:xfrm>
            <a:off x="433137" y="2045810"/>
            <a:ext cx="8229600" cy="14869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457200">
              <a:buFontTx/>
              <a:buNone/>
            </a:pPr>
            <a:endParaRPr lang="en-US" altLang="zh-CN" sz="1800" kern="0" dirty="0" smtClean="0"/>
          </a:p>
          <a:p>
            <a:pPr marL="0" indent="457200">
              <a:buFontTx/>
              <a:buNone/>
            </a:pPr>
            <a:r>
              <a:rPr lang="zh-CN" altLang="en-US" sz="1800" kern="0" dirty="0"/>
              <a:t>另外，</a:t>
            </a:r>
            <a:r>
              <a:rPr lang="en-US" altLang="zh-CN" sz="1800" kern="0" dirty="0"/>
              <a:t>CSS3</a:t>
            </a:r>
            <a:r>
              <a:rPr lang="zh-CN" altLang="en-US" sz="1800" kern="0" dirty="0"/>
              <a:t>中还包含很多</a:t>
            </a:r>
            <a:r>
              <a:rPr lang="zh-CN" altLang="en-US" sz="1800" kern="0" dirty="0">
                <a:solidFill>
                  <a:srgbClr val="009ED6"/>
                </a:solidFill>
              </a:rPr>
              <a:t>转换的方法</a:t>
            </a:r>
            <a:r>
              <a:rPr lang="zh-CN" altLang="en-US" sz="1800" kern="0" dirty="0"/>
              <a:t>，运用这些方法可以实现</a:t>
            </a:r>
            <a:r>
              <a:rPr lang="zh-CN" altLang="en-US" sz="1800" kern="0" dirty="0">
                <a:solidFill>
                  <a:srgbClr val="009ED6"/>
                </a:solidFill>
              </a:rPr>
              <a:t>不同的转换效果</a:t>
            </a:r>
            <a:r>
              <a:rPr lang="zh-CN" altLang="en-US" sz="1800" kern="0" dirty="0"/>
              <a:t>，具体</a:t>
            </a:r>
            <a:r>
              <a:rPr lang="zh-CN" altLang="en-US" sz="1800" kern="0" dirty="0" smtClean="0"/>
              <a:t>方法下表</a:t>
            </a:r>
            <a:r>
              <a:rPr lang="zh-CN" altLang="zh-CN" sz="1800" kern="0" dirty="0" smtClean="0"/>
              <a:t>所示。</a:t>
            </a:r>
            <a:endParaRPr lang="zh-CN" altLang="zh-CN" sz="1800" kern="0" dirty="0" smtClean="0">
              <a:solidFill>
                <a:srgbClr val="009ED6"/>
              </a:solidFill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880968"/>
              </p:ext>
            </p:extLst>
          </p:nvPr>
        </p:nvGraphicFramePr>
        <p:xfrm>
          <a:off x="1782658" y="3389520"/>
          <a:ext cx="5543550" cy="29953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4834"/>
                <a:gridCol w="4038716"/>
              </a:tblGrid>
              <a:tr h="213271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方法名称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ctr">
                        <a:spcAft>
                          <a:spcPts val="0"/>
                        </a:spcAft>
                      </a:pP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30506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matrix3d(</a:t>
                      </a:r>
                      <a:r>
                        <a:rPr lang="en-US" sz="1050" b="0" kern="100" dirty="0" err="1">
                          <a:solidFill>
                            <a:schemeClr val="tx1"/>
                          </a:solidFill>
                          <a:effectLst/>
                        </a:rPr>
                        <a:t>n,n,n,n,n,n,n,n,n,n,n,n,n,n,n,n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3D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转换，使用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个值的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4x4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矩阵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2033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translate3d(x,y,z)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3D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2033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translateX(x)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3D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转换，仅使用用于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X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98304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translateY(y)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3D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转换，仅使用用于 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Y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8728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translateZ(z)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3D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转换，仅使用用于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Z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3144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scale3d(x,y,z)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缩放转换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14553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scaleX(x)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缩放转换，通过给定一个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X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65253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scaleY(y)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缩放转换，通过给定一个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Y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3144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scaleZ(z)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缩放转换，通过给定一个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Z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255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rotate3d(x,y,z,angle)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旋转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3144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rotateX(angle)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定义沿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X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旋转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70486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rotateY(angle)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定义沿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Y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旋转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209321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rotateZ(angle)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定义沿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Z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轴的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旋转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13144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perspective(n)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定义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转换元素的透视视图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</a:tbl>
          </a:graphicData>
        </a:graphic>
      </p:graphicFrame>
      <p:pic>
        <p:nvPicPr>
          <p:cNvPr id="11" name="图片 10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816" y="2138538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54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"/>
          <p:cNvGrpSpPr>
            <a:grpSpLocks/>
          </p:cNvGrpSpPr>
          <p:nvPr/>
        </p:nvGrpSpPr>
        <p:grpSpPr bwMode="auto">
          <a:xfrm>
            <a:off x="4604069" y="1034379"/>
            <a:ext cx="4273228" cy="507813"/>
            <a:chOff x="1710670" y="1252383"/>
            <a:chExt cx="5435501" cy="611808"/>
          </a:xfrm>
        </p:grpSpPr>
        <p:grpSp>
          <p:nvGrpSpPr>
            <p:cNvPr id="8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12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14" name="圆角矩形 13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1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15" name="圆角矩形 1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13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9" name="直接连接符 8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10" name="矩形 35"/>
            <p:cNvSpPr>
              <a:spLocks noChangeArrowheads="1"/>
            </p:cNvSpPr>
            <p:nvPr/>
          </p:nvSpPr>
          <p:spPr bwMode="auto">
            <a:xfrm>
              <a:off x="2823293" y="1252383"/>
              <a:ext cx="4322878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lvl="0" indent="0">
                <a:buNone/>
              </a:pPr>
              <a:r>
                <a:rPr lang="en-US" altLang="zh-CN" sz="2000" b="1" dirty="0" smtClean="0">
                  <a:solidFill>
                    <a:srgbClr val="009ED6"/>
                  </a:solidFill>
                </a:rPr>
                <a:t>@</a:t>
              </a:r>
              <a:r>
                <a:rPr lang="en-US" altLang="zh-CN" sz="2000" b="1" dirty="0" err="1">
                  <a:solidFill>
                    <a:srgbClr val="009ED6"/>
                  </a:solidFill>
                </a:rPr>
                <a:t>keyframes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17" name="组合 1"/>
          <p:cNvGrpSpPr>
            <a:grpSpLocks/>
          </p:cNvGrpSpPr>
          <p:nvPr/>
        </p:nvGrpSpPr>
        <p:grpSpPr bwMode="auto">
          <a:xfrm>
            <a:off x="4629469" y="1698770"/>
            <a:ext cx="3827937" cy="498464"/>
            <a:chOff x="1710670" y="1263647"/>
            <a:chExt cx="4869094" cy="600544"/>
          </a:xfrm>
        </p:grpSpPr>
        <p:grpSp>
          <p:nvGrpSpPr>
            <p:cNvPr id="18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21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23" name="圆角矩形 22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2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24" name="圆角矩形 23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2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19" name="直接连接符 18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20" name="矩形 35"/>
            <p:cNvSpPr>
              <a:spLocks noChangeArrowheads="1"/>
            </p:cNvSpPr>
            <p:nvPr/>
          </p:nvSpPr>
          <p:spPr bwMode="auto">
            <a:xfrm>
              <a:off x="2871757" y="1267684"/>
              <a:ext cx="3667022" cy="482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lvl="0" indent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animation-name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en-US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25" name="组合 1"/>
          <p:cNvGrpSpPr>
            <a:grpSpLocks/>
          </p:cNvGrpSpPr>
          <p:nvPr/>
        </p:nvGrpSpPr>
        <p:grpSpPr bwMode="auto">
          <a:xfrm>
            <a:off x="4642169" y="2408880"/>
            <a:ext cx="4083190" cy="507813"/>
            <a:chOff x="1710670" y="1252383"/>
            <a:chExt cx="5193773" cy="611808"/>
          </a:xfrm>
        </p:grpSpPr>
        <p:grpSp>
          <p:nvGrpSpPr>
            <p:cNvPr id="26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29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31" name="圆角矩形 30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3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2" name="圆角矩形 31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0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7" name="直接连接符 26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28" name="矩形 35"/>
            <p:cNvSpPr>
              <a:spLocks noChangeArrowheads="1"/>
            </p:cNvSpPr>
            <p:nvPr/>
          </p:nvSpPr>
          <p:spPr bwMode="auto">
            <a:xfrm>
              <a:off x="2871757" y="1252383"/>
              <a:ext cx="4032686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animation-duration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en-US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34" name="组合 1"/>
          <p:cNvGrpSpPr>
            <a:grpSpLocks/>
          </p:cNvGrpSpPr>
          <p:nvPr/>
        </p:nvGrpSpPr>
        <p:grpSpPr bwMode="auto">
          <a:xfrm>
            <a:off x="4667569" y="3047856"/>
            <a:ext cx="4057790" cy="707886"/>
            <a:chOff x="1710670" y="1146199"/>
            <a:chExt cx="5161465" cy="852853"/>
          </a:xfrm>
        </p:grpSpPr>
        <p:grpSp>
          <p:nvGrpSpPr>
            <p:cNvPr id="35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38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40" name="圆角矩形 39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4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41" name="圆角矩形 40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9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36" name="直接连接符 35"/>
            <p:cNvCxnSpPr/>
            <p:nvPr/>
          </p:nvCxnSpPr>
          <p:spPr bwMode="auto">
            <a:xfrm>
              <a:off x="2809389" y="1575365"/>
              <a:ext cx="3770374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37" name="矩形 35"/>
            <p:cNvSpPr>
              <a:spLocks noChangeArrowheads="1"/>
            </p:cNvSpPr>
            <p:nvPr/>
          </p:nvSpPr>
          <p:spPr bwMode="auto">
            <a:xfrm>
              <a:off x="2871756" y="1146199"/>
              <a:ext cx="4000379" cy="8528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animation-timing-function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42" name="组合 1"/>
          <p:cNvGrpSpPr>
            <a:grpSpLocks/>
          </p:cNvGrpSpPr>
          <p:nvPr/>
        </p:nvGrpSpPr>
        <p:grpSpPr bwMode="auto">
          <a:xfrm>
            <a:off x="4651348" y="3883320"/>
            <a:ext cx="3827937" cy="507813"/>
            <a:chOff x="1710670" y="1252383"/>
            <a:chExt cx="4869094" cy="611808"/>
          </a:xfrm>
        </p:grpSpPr>
        <p:grpSp>
          <p:nvGrpSpPr>
            <p:cNvPr id="43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46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5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49" name="圆角矩形 48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47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44" name="直接连接符 43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45" name="矩形 35"/>
            <p:cNvSpPr>
              <a:spLocks noChangeArrowheads="1"/>
            </p:cNvSpPr>
            <p:nvPr/>
          </p:nvSpPr>
          <p:spPr bwMode="auto">
            <a:xfrm>
              <a:off x="2871757" y="1252383"/>
              <a:ext cx="3667022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animation-delay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en-US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50" name="组合 1"/>
          <p:cNvGrpSpPr>
            <a:grpSpLocks/>
          </p:cNvGrpSpPr>
          <p:nvPr/>
        </p:nvGrpSpPr>
        <p:grpSpPr bwMode="auto">
          <a:xfrm>
            <a:off x="4676748" y="4533312"/>
            <a:ext cx="3827937" cy="707886"/>
            <a:chOff x="1710670" y="1199291"/>
            <a:chExt cx="4869094" cy="852854"/>
          </a:xfrm>
        </p:grpSpPr>
        <p:grpSp>
          <p:nvGrpSpPr>
            <p:cNvPr id="51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54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56" name="圆角矩形 55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6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55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52" name="直接连接符 51"/>
            <p:cNvCxnSpPr/>
            <p:nvPr/>
          </p:nvCxnSpPr>
          <p:spPr bwMode="auto">
            <a:xfrm>
              <a:off x="2809389" y="1641731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53" name="矩形 35"/>
            <p:cNvSpPr>
              <a:spLocks noChangeArrowheads="1"/>
            </p:cNvSpPr>
            <p:nvPr/>
          </p:nvSpPr>
          <p:spPr bwMode="auto">
            <a:xfrm>
              <a:off x="2871757" y="1199291"/>
              <a:ext cx="3667022" cy="8528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animation-iteration-count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69" y="1508770"/>
            <a:ext cx="4280664" cy="4468033"/>
          </a:xfrm>
          <a:prstGeom prst="rect">
            <a:avLst/>
          </a:prstGeom>
        </p:spPr>
      </p:pic>
      <p:sp>
        <p:nvSpPr>
          <p:cNvPr id="59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 lvl="0"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/>
              <a:t>动画</a:t>
            </a:r>
            <a:endParaRPr lang="zh-CN" altLang="en-US" sz="2400" dirty="0"/>
          </a:p>
        </p:txBody>
      </p:sp>
      <p:grpSp>
        <p:nvGrpSpPr>
          <p:cNvPr id="60" name="组合 1"/>
          <p:cNvGrpSpPr>
            <a:grpSpLocks/>
          </p:cNvGrpSpPr>
          <p:nvPr/>
        </p:nvGrpSpPr>
        <p:grpSpPr bwMode="auto">
          <a:xfrm>
            <a:off x="4671544" y="5269624"/>
            <a:ext cx="4362286" cy="507813"/>
            <a:chOff x="1710670" y="1252383"/>
            <a:chExt cx="5548780" cy="611808"/>
          </a:xfrm>
        </p:grpSpPr>
        <p:grpSp>
          <p:nvGrpSpPr>
            <p:cNvPr id="61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64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66" name="圆角矩形 65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7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67" name="圆角矩形 66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65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62" name="直接连接符 61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63" name="矩形 35"/>
            <p:cNvSpPr>
              <a:spLocks noChangeArrowheads="1"/>
            </p:cNvSpPr>
            <p:nvPr/>
          </p:nvSpPr>
          <p:spPr bwMode="auto">
            <a:xfrm>
              <a:off x="2871756" y="1252383"/>
              <a:ext cx="4387694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animation-direction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en-US" altLang="zh-CN" sz="20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68" name="组合 1"/>
          <p:cNvGrpSpPr>
            <a:grpSpLocks/>
          </p:cNvGrpSpPr>
          <p:nvPr/>
        </p:nvGrpSpPr>
        <p:grpSpPr bwMode="auto">
          <a:xfrm>
            <a:off x="4685927" y="5985718"/>
            <a:ext cx="3827937" cy="507813"/>
            <a:chOff x="1710670" y="1252383"/>
            <a:chExt cx="4869094" cy="611808"/>
          </a:xfrm>
        </p:grpSpPr>
        <p:grpSp>
          <p:nvGrpSpPr>
            <p:cNvPr id="69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72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74" name="圆角矩形 73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8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75" name="圆角矩形 7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73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70" name="直接连接符 69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71" name="矩形 35"/>
            <p:cNvSpPr>
              <a:spLocks noChangeArrowheads="1"/>
            </p:cNvSpPr>
            <p:nvPr/>
          </p:nvSpPr>
          <p:spPr bwMode="auto">
            <a:xfrm>
              <a:off x="2871757" y="1252383"/>
              <a:ext cx="3667022" cy="482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0">
                <a:buNone/>
              </a:pPr>
              <a:r>
                <a:rPr lang="en-US" altLang="zh-CN" sz="2000" b="1" dirty="0">
                  <a:solidFill>
                    <a:srgbClr val="009ED6"/>
                  </a:solidFill>
                </a:rPr>
                <a:t>animation</a:t>
              </a:r>
              <a:r>
                <a:rPr lang="zh-CN" altLang="en-US" sz="2000" b="1" dirty="0">
                  <a:solidFill>
                    <a:srgbClr val="009ED6"/>
                  </a:solidFill>
                </a:rPr>
                <a:t>属性</a:t>
              </a:r>
              <a:endParaRPr lang="zh-CN" altLang="zh-CN" sz="2000" b="1" dirty="0">
                <a:solidFill>
                  <a:srgbClr val="009ED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8764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zh-CN" sz="1800" dirty="0"/>
              <a:t>在</a:t>
            </a:r>
            <a:r>
              <a:rPr lang="en-US" altLang="zh-CN" sz="1800" dirty="0"/>
              <a:t>CSS3</a:t>
            </a:r>
            <a:r>
              <a:rPr lang="zh-CN" altLang="zh-CN" sz="1800" dirty="0"/>
              <a:t>中，</a:t>
            </a:r>
            <a:r>
              <a:rPr lang="en-US" altLang="zh-CN" sz="1800" dirty="0">
                <a:solidFill>
                  <a:srgbClr val="009ED6"/>
                </a:solidFill>
              </a:rPr>
              <a:t>@</a:t>
            </a:r>
            <a:r>
              <a:rPr lang="en-US" altLang="zh-CN" sz="1800" dirty="0" err="1">
                <a:solidFill>
                  <a:srgbClr val="009ED6"/>
                </a:solidFill>
              </a:rPr>
              <a:t>keyframes</a:t>
            </a:r>
            <a:r>
              <a:rPr lang="zh-CN" altLang="zh-CN" sz="1800" dirty="0">
                <a:solidFill>
                  <a:srgbClr val="009ED6"/>
                </a:solidFill>
              </a:rPr>
              <a:t>规则</a:t>
            </a:r>
            <a:r>
              <a:rPr lang="zh-CN" altLang="zh-CN" sz="1800" dirty="0"/>
              <a:t>用于</a:t>
            </a:r>
            <a:r>
              <a:rPr lang="zh-CN" altLang="zh-CN" sz="1800" dirty="0">
                <a:solidFill>
                  <a:srgbClr val="009ED6"/>
                </a:solidFill>
              </a:rPr>
              <a:t>创建动画</a:t>
            </a:r>
            <a:r>
              <a:rPr lang="zh-CN" altLang="zh-CN" sz="1800" dirty="0"/>
              <a:t>。在</a:t>
            </a:r>
            <a:r>
              <a:rPr lang="en-US" altLang="zh-CN" sz="1800" dirty="0"/>
              <a:t>@</a:t>
            </a:r>
            <a:r>
              <a:rPr lang="en-US" altLang="zh-CN" sz="1800" dirty="0" err="1"/>
              <a:t>keyframes</a:t>
            </a:r>
            <a:r>
              <a:rPr lang="zh-CN" altLang="zh-CN" sz="1800" dirty="0"/>
              <a:t>中规定某项</a:t>
            </a:r>
            <a:r>
              <a:rPr lang="en-US" altLang="zh-CN" sz="1800" dirty="0"/>
              <a:t>CSS</a:t>
            </a:r>
            <a:r>
              <a:rPr lang="zh-CN" altLang="zh-CN" sz="1800" dirty="0"/>
              <a:t>样式，就能创建由当前样式逐渐变为新样式的动画效果。</a:t>
            </a:r>
            <a:r>
              <a:rPr lang="en-US" altLang="zh-CN" sz="1800" dirty="0"/>
              <a:t>@</a:t>
            </a:r>
            <a:r>
              <a:rPr lang="en-US" altLang="zh-CN" sz="1800" dirty="0" err="1"/>
              <a:t>keyframes</a:t>
            </a:r>
            <a:r>
              <a:rPr lang="zh-CN" altLang="zh-CN" sz="1800" dirty="0"/>
              <a:t>属性的</a:t>
            </a:r>
            <a:r>
              <a:rPr lang="zh-CN" altLang="zh-CN" sz="1800" dirty="0">
                <a:solidFill>
                  <a:srgbClr val="009ED6"/>
                </a:solidFill>
              </a:rPr>
              <a:t>语法格式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1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@</a:t>
            </a:r>
            <a:r>
              <a:rPr lang="en-US" altLang="zh-CN" sz="2400" b="1" dirty="0" err="1">
                <a:solidFill>
                  <a:srgbClr val="009ED6"/>
                </a:solidFill>
              </a:rPr>
              <a:t>keyframes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3371947"/>
            <a:ext cx="7216048" cy="12875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@</a:t>
            </a:r>
            <a:r>
              <a:rPr lang="en-US" altLang="zh-CN" dirty="0" err="1"/>
              <a:t>keyframes</a:t>
            </a:r>
            <a:r>
              <a:rPr lang="en-US" altLang="zh-CN" dirty="0"/>
              <a:t> </a:t>
            </a:r>
            <a:r>
              <a:rPr lang="en-US" altLang="zh-CN" dirty="0" err="1"/>
              <a:t>animationname</a:t>
            </a:r>
            <a:r>
              <a:rPr lang="en-US" altLang="zh-CN" dirty="0"/>
              <a:t> {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 err="1"/>
              <a:t>keyframes</a:t>
            </a:r>
            <a:r>
              <a:rPr lang="en-US" altLang="zh-CN" dirty="0"/>
              <a:t>-selector{</a:t>
            </a:r>
            <a:r>
              <a:rPr lang="en-US" altLang="zh-CN" dirty="0" err="1"/>
              <a:t>css</a:t>
            </a:r>
            <a:r>
              <a:rPr lang="en-US" altLang="zh-CN" dirty="0"/>
              <a:t>-styles;}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}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4392477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413281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zh-CN" altLang="zh-CN" sz="1800" dirty="0"/>
              <a:t>在上面的语法格式中，</a:t>
            </a:r>
            <a:r>
              <a:rPr lang="en-US" altLang="zh-CN" sz="1800" dirty="0">
                <a:solidFill>
                  <a:srgbClr val="009ED6"/>
                </a:solidFill>
              </a:rPr>
              <a:t>@</a:t>
            </a:r>
            <a:r>
              <a:rPr lang="en-US" altLang="zh-CN" sz="1800" dirty="0" err="1">
                <a:solidFill>
                  <a:srgbClr val="009ED6"/>
                </a:solidFill>
              </a:rPr>
              <a:t>keyframes</a:t>
            </a:r>
            <a:r>
              <a:rPr lang="zh-CN" altLang="zh-CN" sz="1800" dirty="0">
                <a:solidFill>
                  <a:srgbClr val="009ED6"/>
                </a:solidFill>
              </a:rPr>
              <a:t>属性</a:t>
            </a:r>
            <a:r>
              <a:rPr lang="zh-CN" altLang="zh-CN" sz="1800" dirty="0"/>
              <a:t>包含的参数具体含义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914400" lvl="0"/>
            <a:r>
              <a:rPr lang="en-US" altLang="zh-CN" sz="1800" dirty="0" err="1">
                <a:solidFill>
                  <a:srgbClr val="009ED6"/>
                </a:solidFill>
              </a:rPr>
              <a:t>animationname</a:t>
            </a:r>
            <a:r>
              <a:rPr lang="zh-CN" altLang="zh-CN" sz="1800" dirty="0"/>
              <a:t>：表示当前动画的名称，它将作为引用时的唯一标识，因此不能为空。</a:t>
            </a:r>
          </a:p>
          <a:p>
            <a:pPr marL="914400" lvl="0"/>
            <a:r>
              <a:rPr lang="en-US" altLang="zh-CN" sz="1800" dirty="0" err="1">
                <a:solidFill>
                  <a:srgbClr val="009ED6"/>
                </a:solidFill>
              </a:rPr>
              <a:t>keyframes</a:t>
            </a:r>
            <a:r>
              <a:rPr lang="en-US" altLang="zh-CN" sz="1800" dirty="0">
                <a:solidFill>
                  <a:srgbClr val="009ED6"/>
                </a:solidFill>
              </a:rPr>
              <a:t>-selector</a:t>
            </a:r>
            <a:r>
              <a:rPr lang="zh-CN" altLang="zh-CN" sz="1800" dirty="0"/>
              <a:t>：关键帧选择器，即指定当前关键帧要应用到整个动画过程中的位置，值可以是一个</a:t>
            </a:r>
            <a:r>
              <a:rPr lang="zh-CN" altLang="zh-CN" sz="1800" dirty="0">
                <a:solidFill>
                  <a:srgbClr val="009ED6"/>
                </a:solidFill>
              </a:rPr>
              <a:t>百分比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from</a:t>
            </a:r>
            <a:r>
              <a:rPr lang="zh-CN" altLang="zh-CN" sz="1800" dirty="0"/>
              <a:t>或者</a:t>
            </a:r>
            <a:r>
              <a:rPr lang="en-US" altLang="zh-CN" sz="1800" dirty="0">
                <a:solidFill>
                  <a:srgbClr val="009ED6"/>
                </a:solidFill>
              </a:rPr>
              <a:t>to</a:t>
            </a:r>
            <a:r>
              <a:rPr lang="zh-CN" altLang="zh-CN" sz="1800" dirty="0"/>
              <a:t>。其中，</a:t>
            </a:r>
            <a:r>
              <a:rPr lang="en-US" altLang="zh-CN" sz="1800" dirty="0">
                <a:solidFill>
                  <a:srgbClr val="009ED6"/>
                </a:solidFill>
              </a:rPr>
              <a:t>from</a:t>
            </a:r>
            <a:r>
              <a:rPr lang="zh-CN" altLang="zh-CN" sz="1800" dirty="0">
                <a:solidFill>
                  <a:srgbClr val="009ED6"/>
                </a:solidFill>
              </a:rPr>
              <a:t>和</a:t>
            </a:r>
            <a:r>
              <a:rPr lang="en-US" altLang="zh-CN" sz="1800" dirty="0">
                <a:solidFill>
                  <a:srgbClr val="009ED6"/>
                </a:solidFill>
              </a:rPr>
              <a:t>0%</a:t>
            </a:r>
            <a:r>
              <a:rPr lang="zh-CN" altLang="zh-CN" sz="1800" dirty="0"/>
              <a:t>效果相同表示</a:t>
            </a:r>
            <a:r>
              <a:rPr lang="zh-CN" altLang="zh-CN" sz="1800" dirty="0">
                <a:solidFill>
                  <a:srgbClr val="009ED6"/>
                </a:solidFill>
              </a:rPr>
              <a:t>动画的开始</a:t>
            </a:r>
            <a:r>
              <a:rPr lang="zh-CN" altLang="zh-CN" sz="1800" dirty="0"/>
              <a:t>，</a:t>
            </a:r>
            <a:r>
              <a:rPr lang="en-US" altLang="zh-CN" sz="1800" dirty="0">
                <a:solidFill>
                  <a:srgbClr val="009ED6"/>
                </a:solidFill>
              </a:rPr>
              <a:t>to</a:t>
            </a:r>
            <a:r>
              <a:rPr lang="zh-CN" altLang="zh-CN" sz="1800" dirty="0">
                <a:solidFill>
                  <a:srgbClr val="009ED6"/>
                </a:solidFill>
              </a:rPr>
              <a:t>和</a:t>
            </a:r>
            <a:r>
              <a:rPr lang="en-US" altLang="zh-CN" sz="1800" dirty="0">
                <a:solidFill>
                  <a:srgbClr val="009ED6"/>
                </a:solidFill>
              </a:rPr>
              <a:t>100%</a:t>
            </a:r>
            <a:r>
              <a:rPr lang="zh-CN" altLang="zh-CN" sz="1800" dirty="0"/>
              <a:t>效果相同表示</a:t>
            </a:r>
            <a:r>
              <a:rPr lang="zh-CN" altLang="zh-CN" sz="1800" dirty="0">
                <a:solidFill>
                  <a:srgbClr val="009ED6"/>
                </a:solidFill>
              </a:rPr>
              <a:t>动画的结束</a:t>
            </a:r>
            <a:r>
              <a:rPr lang="zh-CN" altLang="zh-CN" sz="1800" dirty="0"/>
              <a:t>。</a:t>
            </a:r>
          </a:p>
          <a:p>
            <a:pPr marL="914400"/>
            <a:r>
              <a:rPr lang="en-US" altLang="zh-CN" sz="1800" dirty="0" err="1">
                <a:solidFill>
                  <a:srgbClr val="009ED6"/>
                </a:solidFill>
              </a:rPr>
              <a:t>css</a:t>
            </a:r>
            <a:r>
              <a:rPr lang="en-US" altLang="zh-CN" sz="1800" dirty="0">
                <a:solidFill>
                  <a:srgbClr val="009ED6"/>
                </a:solidFill>
              </a:rPr>
              <a:t>-styles</a:t>
            </a:r>
            <a:r>
              <a:rPr lang="zh-CN" altLang="zh-CN" sz="1800" dirty="0"/>
              <a:t>：定义执行到当前</a:t>
            </a:r>
            <a:r>
              <a:rPr lang="zh-CN" altLang="zh-CN" sz="1800" dirty="0">
                <a:solidFill>
                  <a:srgbClr val="009ED6"/>
                </a:solidFill>
              </a:rPr>
              <a:t>关键帧</a:t>
            </a:r>
            <a:r>
              <a:rPr lang="zh-CN" altLang="zh-CN" sz="1800" dirty="0"/>
              <a:t>时对应的</a:t>
            </a:r>
            <a:r>
              <a:rPr lang="zh-CN" altLang="zh-CN" sz="1800" dirty="0">
                <a:solidFill>
                  <a:srgbClr val="009ED6"/>
                </a:solidFill>
              </a:rPr>
              <a:t>动画状态</a:t>
            </a:r>
            <a:r>
              <a:rPr lang="zh-CN" altLang="zh-CN" sz="1800" dirty="0"/>
              <a:t>，由</a:t>
            </a:r>
            <a:r>
              <a:rPr lang="en-US" altLang="zh-CN" sz="1800" dirty="0"/>
              <a:t>CSS</a:t>
            </a:r>
            <a:r>
              <a:rPr lang="zh-CN" altLang="zh-CN" sz="1800" dirty="0"/>
              <a:t>样式属性进行定义，多个属性之间用分号分隔，不能为空。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1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@</a:t>
            </a:r>
            <a:r>
              <a:rPr lang="en-US" altLang="zh-CN" sz="2400" b="1" dirty="0" err="1">
                <a:solidFill>
                  <a:srgbClr val="009ED6"/>
                </a:solidFill>
              </a:rPr>
              <a:t>keyframes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552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animation-name</a:t>
            </a:r>
            <a:r>
              <a:rPr lang="zh-CN" altLang="en-US" sz="1800" dirty="0"/>
              <a:t>属性用于定义要应用的</a:t>
            </a:r>
            <a:r>
              <a:rPr lang="zh-CN" altLang="en-US" sz="1800" dirty="0">
                <a:solidFill>
                  <a:srgbClr val="009ED6"/>
                </a:solidFill>
              </a:rPr>
              <a:t>动画名称</a:t>
            </a:r>
            <a:r>
              <a:rPr lang="zh-CN" altLang="en-US" sz="1800" dirty="0"/>
              <a:t>，为</a:t>
            </a:r>
            <a:r>
              <a:rPr lang="en-US" altLang="zh-CN" sz="1800" dirty="0"/>
              <a:t>@</a:t>
            </a:r>
            <a:r>
              <a:rPr lang="en-US" altLang="zh-CN" sz="1800" dirty="0" err="1"/>
              <a:t>keyframes</a:t>
            </a:r>
            <a:r>
              <a:rPr lang="zh-CN" altLang="en-US" sz="1800" dirty="0"/>
              <a:t>动画规定名称。其</a:t>
            </a:r>
            <a:r>
              <a:rPr lang="zh-CN" altLang="en-US" sz="1800" dirty="0" smtClean="0"/>
              <a:t>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在上述语法中，</a:t>
            </a:r>
            <a:r>
              <a:rPr lang="en-US" altLang="zh-CN" sz="1800" dirty="0">
                <a:solidFill>
                  <a:srgbClr val="009ED6"/>
                </a:solidFill>
              </a:rPr>
              <a:t>animation-name </a:t>
            </a:r>
            <a:r>
              <a:rPr lang="zh-CN" altLang="zh-CN" sz="1800" dirty="0">
                <a:solidFill>
                  <a:srgbClr val="009ED6"/>
                </a:solidFill>
              </a:rPr>
              <a:t>属性</a:t>
            </a:r>
            <a:r>
              <a:rPr lang="zh-CN" altLang="zh-CN" sz="1800" dirty="0"/>
              <a:t>初始值为</a:t>
            </a:r>
            <a:r>
              <a:rPr lang="en-US" altLang="zh-CN" sz="1800" dirty="0">
                <a:solidFill>
                  <a:srgbClr val="009ED6"/>
                </a:solidFill>
              </a:rPr>
              <a:t>none</a:t>
            </a:r>
            <a:r>
              <a:rPr lang="zh-CN" altLang="zh-CN" sz="1800" dirty="0"/>
              <a:t>，适用于所有块元素和行内元素。</a:t>
            </a:r>
            <a:r>
              <a:rPr lang="en-US" altLang="zh-CN" sz="1800" dirty="0" err="1"/>
              <a:t>keyframename</a:t>
            </a:r>
            <a:r>
              <a:rPr lang="zh-CN" altLang="zh-CN" sz="1800" dirty="0"/>
              <a:t>参数用于规定需要绑定到选择器的</a:t>
            </a:r>
            <a:r>
              <a:rPr lang="en-US" altLang="zh-CN" sz="1800" dirty="0" err="1">
                <a:solidFill>
                  <a:srgbClr val="009ED6"/>
                </a:solidFill>
              </a:rPr>
              <a:t>keyframe</a:t>
            </a:r>
            <a:r>
              <a:rPr lang="zh-CN" altLang="zh-CN" sz="1800" dirty="0">
                <a:solidFill>
                  <a:srgbClr val="009ED6"/>
                </a:solidFill>
              </a:rPr>
              <a:t>的名称</a:t>
            </a:r>
            <a:r>
              <a:rPr lang="zh-CN" altLang="zh-CN" sz="1800" dirty="0"/>
              <a:t>，如果值为</a:t>
            </a:r>
            <a:r>
              <a:rPr lang="en-US" altLang="zh-CN" sz="1800" dirty="0">
                <a:solidFill>
                  <a:srgbClr val="009ED6"/>
                </a:solidFill>
              </a:rPr>
              <a:t>none</a:t>
            </a:r>
            <a:r>
              <a:rPr lang="zh-CN" altLang="zh-CN" sz="1800" dirty="0"/>
              <a:t>，则表示</a:t>
            </a:r>
            <a:r>
              <a:rPr lang="zh-CN" altLang="zh-CN" sz="1800" dirty="0">
                <a:solidFill>
                  <a:srgbClr val="009ED6"/>
                </a:solidFill>
              </a:rPr>
              <a:t>不应用</a:t>
            </a:r>
            <a:r>
              <a:rPr lang="zh-CN" altLang="zh-CN" sz="1800" dirty="0"/>
              <a:t>任何动画，通常用于覆盖或者取消动画。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 smtClean="0">
                <a:solidFill>
                  <a:srgbClr val="009ED6"/>
                </a:solidFill>
              </a:rPr>
              <a:t>animation-name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15412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animation-name: </a:t>
            </a:r>
            <a:r>
              <a:rPr lang="en-US" altLang="zh-CN" dirty="0" err="1"/>
              <a:t>keyframename</a:t>
            </a:r>
            <a:r>
              <a:rPr lang="en-US" altLang="zh-CN" dirty="0"/>
              <a:t> | none;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654647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animation-duration</a:t>
            </a:r>
            <a:r>
              <a:rPr lang="zh-CN" altLang="en-US" sz="1800" dirty="0"/>
              <a:t>属性用于定义整个动画效果完成</a:t>
            </a:r>
            <a:r>
              <a:rPr lang="zh-CN" altLang="en-US" sz="1800" dirty="0">
                <a:solidFill>
                  <a:srgbClr val="009ED6"/>
                </a:solidFill>
              </a:rPr>
              <a:t>所需要的时间</a:t>
            </a:r>
            <a:r>
              <a:rPr lang="zh-CN" altLang="en-US" sz="1800" dirty="0"/>
              <a:t>，以秒或毫秒计</a:t>
            </a:r>
            <a:r>
              <a:rPr lang="zh-CN" altLang="en-US" sz="1800" dirty="0" smtClean="0"/>
              <a:t>。其基本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在上述语法中</a:t>
            </a:r>
            <a:r>
              <a:rPr lang="zh-CN" altLang="zh-CN" sz="1800" dirty="0" smtClean="0"/>
              <a:t>，</a:t>
            </a:r>
            <a:r>
              <a:rPr lang="en-US" altLang="zh-CN" sz="1800" dirty="0" smtClean="0">
                <a:solidFill>
                  <a:srgbClr val="009ED6"/>
                </a:solidFill>
              </a:rPr>
              <a:t>animation-duration </a:t>
            </a:r>
            <a:r>
              <a:rPr lang="zh-CN" altLang="zh-CN" sz="1800" dirty="0">
                <a:solidFill>
                  <a:srgbClr val="009ED6"/>
                </a:solidFill>
              </a:rPr>
              <a:t>属性</a:t>
            </a:r>
            <a:r>
              <a:rPr lang="zh-CN" altLang="zh-CN" sz="1800" dirty="0"/>
              <a:t>初始值为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/>
              <a:t>，适用于所有块元素和行内元素。</a:t>
            </a:r>
            <a:r>
              <a:rPr lang="en-US" altLang="zh-CN" sz="1800" dirty="0"/>
              <a:t>time</a:t>
            </a:r>
            <a:r>
              <a:rPr lang="zh-CN" altLang="zh-CN" sz="1800" dirty="0"/>
              <a:t>参数是以</a:t>
            </a:r>
            <a:r>
              <a:rPr lang="zh-CN" altLang="zh-CN" sz="1800" dirty="0">
                <a:solidFill>
                  <a:srgbClr val="009ED6"/>
                </a:solidFill>
              </a:rPr>
              <a:t>秒（</a:t>
            </a:r>
            <a:r>
              <a:rPr lang="en-US" altLang="zh-CN" sz="1800" dirty="0">
                <a:solidFill>
                  <a:srgbClr val="009ED6"/>
                </a:solidFill>
              </a:rPr>
              <a:t>s</a:t>
            </a:r>
            <a:r>
              <a:rPr lang="zh-CN" altLang="zh-CN" sz="1800" dirty="0">
                <a:solidFill>
                  <a:srgbClr val="009ED6"/>
                </a:solidFill>
              </a:rPr>
              <a:t>）</a:t>
            </a:r>
            <a:r>
              <a:rPr lang="zh-CN" altLang="zh-CN" sz="1800" dirty="0"/>
              <a:t>或者</a:t>
            </a:r>
            <a:r>
              <a:rPr lang="zh-CN" altLang="zh-CN" sz="1800" dirty="0">
                <a:solidFill>
                  <a:srgbClr val="009ED6"/>
                </a:solidFill>
              </a:rPr>
              <a:t>毫秒（</a:t>
            </a:r>
            <a:r>
              <a:rPr lang="en-US" altLang="zh-CN" sz="1800" dirty="0" err="1">
                <a:solidFill>
                  <a:srgbClr val="009ED6"/>
                </a:solidFill>
              </a:rPr>
              <a:t>ms</a:t>
            </a:r>
            <a:r>
              <a:rPr lang="zh-CN" altLang="zh-CN" sz="1800" dirty="0">
                <a:solidFill>
                  <a:srgbClr val="009ED6"/>
                </a:solidFill>
              </a:rPr>
              <a:t>）</a:t>
            </a:r>
            <a:r>
              <a:rPr lang="zh-CN" altLang="zh-CN" sz="1800" dirty="0"/>
              <a:t>为单位的时间，默认值为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/>
              <a:t>，表示没有任何动画效果。当值为负数时，则被视为</a:t>
            </a:r>
            <a:r>
              <a:rPr lang="en-US" altLang="zh-CN" sz="1800" dirty="0"/>
              <a:t>0</a:t>
            </a:r>
            <a:r>
              <a:rPr lang="zh-CN" altLang="zh-CN" sz="1800" dirty="0" smtClean="0"/>
              <a:t>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animation-duration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26429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animation-duration: </a:t>
            </a:r>
            <a:r>
              <a:rPr lang="en-US" altLang="zh-CN" dirty="0" smtClean="0"/>
              <a:t>time;</a:t>
            </a:r>
            <a:endParaRPr lang="zh-CN" altLang="zh-CN" dirty="0"/>
          </a:p>
        </p:txBody>
      </p:sp>
      <p:pic>
        <p:nvPicPr>
          <p:cNvPr id="6" name="图片 5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64" y="4463097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195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元素</a:t>
            </a:r>
            <a:r>
              <a:rPr lang="zh-CN" altLang="en-US" sz="2400" dirty="0">
                <a:sym typeface="宋体" charset="-122"/>
              </a:rPr>
              <a:t>的浮动</a:t>
            </a:r>
            <a:endParaRPr lang="zh-CN" altLang="en-US" sz="2400" dirty="0"/>
          </a:p>
        </p:txBody>
      </p:sp>
      <p:grpSp>
        <p:nvGrpSpPr>
          <p:cNvPr id="7" name="组合 1"/>
          <p:cNvGrpSpPr>
            <a:grpSpLocks/>
          </p:cNvGrpSpPr>
          <p:nvPr/>
        </p:nvGrpSpPr>
        <p:grpSpPr bwMode="auto">
          <a:xfrm>
            <a:off x="4504916" y="1860654"/>
            <a:ext cx="4639084" cy="507813"/>
            <a:chOff x="1710670" y="1252383"/>
            <a:chExt cx="5900864" cy="611808"/>
          </a:xfrm>
        </p:grpSpPr>
        <p:grpSp>
          <p:nvGrpSpPr>
            <p:cNvPr id="8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12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14" name="圆角矩形 13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 smtClean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1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15" name="圆角矩形 14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13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9" name="直接连接符 8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10" name="矩形 35"/>
            <p:cNvSpPr>
              <a:spLocks noChangeArrowheads="1"/>
            </p:cNvSpPr>
            <p:nvPr/>
          </p:nvSpPr>
          <p:spPr bwMode="auto">
            <a:xfrm>
              <a:off x="2843730" y="1252383"/>
              <a:ext cx="4767804" cy="556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400" b="1" dirty="0" smtClean="0">
                  <a:solidFill>
                    <a:srgbClr val="009ED6"/>
                  </a:solidFill>
                </a:rPr>
                <a:t>transition-property</a:t>
              </a:r>
              <a:r>
                <a:rPr lang="zh-CN" altLang="en-US" sz="2400" b="1" dirty="0">
                  <a:solidFill>
                    <a:srgbClr val="009ED6"/>
                  </a:solidFill>
                </a:rPr>
                <a:t>属性</a:t>
              </a:r>
              <a:endParaRPr lang="en-US" altLang="zh-CN" sz="2400" b="1" dirty="0">
                <a:solidFill>
                  <a:srgbClr val="009ED6"/>
                </a:solidFill>
              </a:endParaRPr>
            </a:p>
          </p:txBody>
        </p:sp>
      </p:grpSp>
      <p:pic>
        <p:nvPicPr>
          <p:cNvPr id="7170" name="图片 716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69" y="1508770"/>
            <a:ext cx="4280664" cy="4468033"/>
          </a:xfrm>
          <a:prstGeom prst="rect">
            <a:avLst/>
          </a:prstGeom>
        </p:spPr>
      </p:pic>
      <p:grpSp>
        <p:nvGrpSpPr>
          <p:cNvPr id="16" name="组合 1"/>
          <p:cNvGrpSpPr>
            <a:grpSpLocks/>
          </p:cNvGrpSpPr>
          <p:nvPr/>
        </p:nvGrpSpPr>
        <p:grpSpPr bwMode="auto">
          <a:xfrm>
            <a:off x="4536129" y="2674074"/>
            <a:ext cx="4629904" cy="507813"/>
            <a:chOff x="1710670" y="1252383"/>
            <a:chExt cx="5889187" cy="611808"/>
          </a:xfrm>
        </p:grpSpPr>
        <p:grpSp>
          <p:nvGrpSpPr>
            <p:cNvPr id="17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20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22" name="圆角矩形 21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2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23" name="圆角矩形 22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1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18" name="直接连接符 17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19" name="矩形 35"/>
            <p:cNvSpPr>
              <a:spLocks noChangeArrowheads="1"/>
            </p:cNvSpPr>
            <p:nvPr/>
          </p:nvSpPr>
          <p:spPr bwMode="auto">
            <a:xfrm>
              <a:off x="2843730" y="1252383"/>
              <a:ext cx="4756127" cy="556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400" b="1" dirty="0">
                  <a:solidFill>
                    <a:srgbClr val="009ED6"/>
                  </a:solidFill>
                </a:rPr>
                <a:t>transition-duration</a:t>
              </a:r>
              <a:r>
                <a:rPr lang="zh-CN" altLang="en-US" sz="2400" b="1" dirty="0">
                  <a:solidFill>
                    <a:srgbClr val="009ED6"/>
                  </a:solidFill>
                </a:rPr>
                <a:t>属性</a:t>
              </a:r>
              <a:endParaRPr lang="en-US" altLang="zh-CN" sz="24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24" name="组合 1"/>
          <p:cNvGrpSpPr>
            <a:grpSpLocks/>
          </p:cNvGrpSpPr>
          <p:nvPr/>
        </p:nvGrpSpPr>
        <p:grpSpPr bwMode="auto">
          <a:xfrm>
            <a:off x="4565202" y="3366299"/>
            <a:ext cx="4629908" cy="830997"/>
            <a:chOff x="1710663" y="1172745"/>
            <a:chExt cx="5889194" cy="1001177"/>
          </a:xfrm>
        </p:grpSpPr>
        <p:grpSp>
          <p:nvGrpSpPr>
            <p:cNvPr id="25" name="组合 29"/>
            <p:cNvGrpSpPr>
              <a:grpSpLocks/>
            </p:cNvGrpSpPr>
            <p:nvPr/>
          </p:nvGrpSpPr>
          <p:grpSpPr bwMode="auto">
            <a:xfrm rot="-12767">
              <a:off x="1710663" y="1303464"/>
              <a:ext cx="886228" cy="600544"/>
              <a:chOff x="1936387" y="1391713"/>
              <a:chExt cx="1298805" cy="1751341"/>
            </a:xfrm>
          </p:grpSpPr>
          <p:grpSp>
            <p:nvGrpSpPr>
              <p:cNvPr id="28" name="组合 31"/>
              <p:cNvGrpSpPr>
                <a:grpSpLocks/>
              </p:cNvGrpSpPr>
              <p:nvPr/>
            </p:nvGrpSpPr>
            <p:grpSpPr bwMode="auto">
              <a:xfrm>
                <a:off x="1936387" y="1391713"/>
                <a:ext cx="1288369" cy="1733079"/>
                <a:chOff x="1907471" y="1391713"/>
                <a:chExt cx="1288369" cy="1733079"/>
              </a:xfrm>
            </p:grpSpPr>
            <p:sp>
              <p:nvSpPr>
                <p:cNvPr id="30" name="圆角矩形 29"/>
                <p:cNvSpPr/>
                <p:nvPr/>
              </p:nvSpPr>
              <p:spPr>
                <a:xfrm>
                  <a:off x="1907471" y="1391713"/>
                  <a:ext cx="1288369" cy="1733079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3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1" name="圆角矩形 30"/>
                <p:cNvSpPr/>
                <p:nvPr/>
              </p:nvSpPr>
              <p:spPr>
                <a:xfrm>
                  <a:off x="1960996" y="1465660"/>
                  <a:ext cx="1189064" cy="1580324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29" name="圆角矩形 5"/>
              <p:cNvSpPr/>
              <p:nvPr/>
            </p:nvSpPr>
            <p:spPr>
              <a:xfrm>
                <a:off x="1941418" y="2209646"/>
                <a:ext cx="1293774" cy="933408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26" name="直接连接符 25"/>
            <p:cNvCxnSpPr/>
            <p:nvPr/>
          </p:nvCxnSpPr>
          <p:spPr bwMode="auto">
            <a:xfrm>
              <a:off x="2809389" y="1668277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27" name="矩形 35"/>
            <p:cNvSpPr>
              <a:spLocks noChangeArrowheads="1"/>
            </p:cNvSpPr>
            <p:nvPr/>
          </p:nvSpPr>
          <p:spPr bwMode="auto">
            <a:xfrm>
              <a:off x="2843730" y="1172745"/>
              <a:ext cx="4756127" cy="1001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400" b="1" dirty="0">
                  <a:solidFill>
                    <a:srgbClr val="009ED6"/>
                  </a:solidFill>
                </a:rPr>
                <a:t>transition-timing-function</a:t>
              </a:r>
              <a:r>
                <a:rPr lang="zh-CN" altLang="en-US" sz="2400" b="1" dirty="0" smtClean="0">
                  <a:solidFill>
                    <a:srgbClr val="009ED6"/>
                  </a:solidFill>
                </a:rPr>
                <a:t>属性</a:t>
              </a:r>
              <a:endParaRPr lang="en-US" altLang="zh-CN" sz="24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32" name="组合 1"/>
          <p:cNvGrpSpPr>
            <a:grpSpLocks/>
          </p:cNvGrpSpPr>
          <p:nvPr/>
        </p:nvGrpSpPr>
        <p:grpSpPr bwMode="auto">
          <a:xfrm>
            <a:off x="4562630" y="4324769"/>
            <a:ext cx="4629904" cy="507813"/>
            <a:chOff x="1710670" y="1252383"/>
            <a:chExt cx="5889187" cy="611808"/>
          </a:xfrm>
        </p:grpSpPr>
        <p:grpSp>
          <p:nvGrpSpPr>
            <p:cNvPr id="33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36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38" name="圆角矩形 37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4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39" name="圆角矩形 38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37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34" name="直接连接符 33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35" name="矩形 35"/>
            <p:cNvSpPr>
              <a:spLocks noChangeArrowheads="1"/>
            </p:cNvSpPr>
            <p:nvPr/>
          </p:nvSpPr>
          <p:spPr bwMode="auto">
            <a:xfrm>
              <a:off x="2843730" y="1252383"/>
              <a:ext cx="4756127" cy="556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400" b="1" dirty="0">
                  <a:solidFill>
                    <a:srgbClr val="009ED6"/>
                  </a:solidFill>
                </a:rPr>
                <a:t>transition-delay</a:t>
              </a:r>
              <a:r>
                <a:rPr lang="zh-CN" altLang="en-US" sz="2400" b="1" dirty="0" smtClean="0">
                  <a:solidFill>
                    <a:srgbClr val="009ED6"/>
                  </a:solidFill>
                </a:rPr>
                <a:t>属性</a:t>
              </a:r>
              <a:endParaRPr lang="en-US" altLang="zh-CN" sz="2400" b="1" dirty="0">
                <a:solidFill>
                  <a:srgbClr val="009ED6"/>
                </a:solidFill>
              </a:endParaRPr>
            </a:p>
          </p:txBody>
        </p:sp>
      </p:grpSp>
      <p:grpSp>
        <p:nvGrpSpPr>
          <p:cNvPr id="40" name="组合 1"/>
          <p:cNvGrpSpPr>
            <a:grpSpLocks/>
          </p:cNvGrpSpPr>
          <p:nvPr/>
        </p:nvGrpSpPr>
        <p:grpSpPr bwMode="auto">
          <a:xfrm>
            <a:off x="4561706" y="5106966"/>
            <a:ext cx="4629904" cy="507813"/>
            <a:chOff x="1710670" y="1252383"/>
            <a:chExt cx="5889187" cy="611808"/>
          </a:xfrm>
        </p:grpSpPr>
        <p:grpSp>
          <p:nvGrpSpPr>
            <p:cNvPr id="41" name="组合 29"/>
            <p:cNvGrpSpPr>
              <a:grpSpLocks/>
            </p:cNvGrpSpPr>
            <p:nvPr/>
          </p:nvGrpSpPr>
          <p:grpSpPr bwMode="auto">
            <a:xfrm rot="-12767">
              <a:off x="1710670" y="1263647"/>
              <a:ext cx="886228" cy="600544"/>
              <a:chOff x="1936619" y="1275594"/>
              <a:chExt cx="1298808" cy="1751335"/>
            </a:xfrm>
          </p:grpSpPr>
          <p:grpSp>
            <p:nvGrpSpPr>
              <p:cNvPr id="44" name="组合 31"/>
              <p:cNvGrpSpPr>
                <a:grpSpLocks/>
              </p:cNvGrpSpPr>
              <p:nvPr/>
            </p:nvGrpSpPr>
            <p:grpSpPr bwMode="auto">
              <a:xfrm>
                <a:off x="1936619" y="1275594"/>
                <a:ext cx="1288371" cy="1733075"/>
                <a:chOff x="1907703" y="1275594"/>
                <a:chExt cx="1288371" cy="1733075"/>
              </a:xfrm>
            </p:grpSpPr>
            <p:sp>
              <p:nvSpPr>
                <p:cNvPr id="46" name="圆角矩形 45"/>
                <p:cNvSpPr/>
                <p:nvPr/>
              </p:nvSpPr>
              <p:spPr>
                <a:xfrm>
                  <a:off x="1907703" y="1275594"/>
                  <a:ext cx="1288371" cy="1733075"/>
                </a:xfrm>
                <a:prstGeom prst="roundRect">
                  <a:avLst/>
                </a:prstGeom>
                <a:solidFill>
                  <a:srgbClr val="3BCCFF"/>
                </a:solidFill>
                <a:ln w="25400" cap="flat" cmpd="sng" algn="ctr">
                  <a:noFill/>
                  <a:prstDash val="solid"/>
                </a:ln>
                <a:effectLst>
                  <a:outerShdw blurRad="76200" dir="13500000" sy="23000" kx="1200000" algn="br" rotWithShape="0">
                    <a:prstClr val="black">
                      <a:alpha val="20000"/>
                    </a:prstClr>
                  </a:outerShdw>
                </a:effectLst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altLang="zh-CN" sz="3200" b="1" kern="0" dirty="0">
                      <a:solidFill>
                        <a:prstClr val="white"/>
                      </a:solidFill>
                      <a:latin typeface="Cambria Math" panose="02040503050406030204" pitchFamily="18" charset="0"/>
                      <a:ea typeface="汉仪综艺体简" panose="02010609000101010101" pitchFamily="49" charset="-122"/>
                    </a:rPr>
                    <a:t>5</a:t>
                  </a:r>
                  <a:endParaRPr lang="zh-CN" altLang="en-US" sz="3200" b="1" kern="0" dirty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  <p:sp>
              <p:nvSpPr>
                <p:cNvPr id="47" name="圆角矩形 46"/>
                <p:cNvSpPr/>
                <p:nvPr/>
              </p:nvSpPr>
              <p:spPr>
                <a:xfrm>
                  <a:off x="1961224" y="1349539"/>
                  <a:ext cx="1189063" cy="1580325"/>
                </a:xfrm>
                <a:prstGeom prst="roundRect">
                  <a:avLst/>
                </a:prstGeom>
                <a:noFill/>
                <a:ln w="15875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b="1" kern="0">
                    <a:solidFill>
                      <a:prstClr val="white"/>
                    </a:solidFill>
                    <a:latin typeface="Cambria Math" panose="02040503050406030204" pitchFamily="18" charset="0"/>
                    <a:ea typeface="汉仪综艺体简" panose="02010609000101010101" pitchFamily="49" charset="-122"/>
                  </a:endParaRPr>
                </a:p>
              </p:txBody>
            </p:sp>
          </p:grpSp>
          <p:sp>
            <p:nvSpPr>
              <p:cNvPr id="45" name="圆角矩形 5"/>
              <p:cNvSpPr/>
              <p:nvPr/>
            </p:nvSpPr>
            <p:spPr>
              <a:xfrm>
                <a:off x="1941650" y="2093522"/>
                <a:ext cx="1293777" cy="933407"/>
              </a:xfrm>
              <a:custGeom>
                <a:avLst/>
                <a:gdLst/>
                <a:ahLst/>
                <a:cxnLst/>
                <a:rect l="l" t="t" r="r" b="b"/>
                <a:pathLst>
                  <a:path w="1292867" h="936362">
                    <a:moveTo>
                      <a:pt x="0" y="0"/>
                    </a:moveTo>
                    <a:lnTo>
                      <a:pt x="1292867" y="752847"/>
                    </a:lnTo>
                    <a:cubicBezTo>
                      <a:pt x="1277961" y="856795"/>
                      <a:pt x="1188330" y="936362"/>
                      <a:pt x="1080116" y="936362"/>
                    </a:cubicBezTo>
                    <a:lnTo>
                      <a:pt x="216028" y="936362"/>
                    </a:lnTo>
                    <a:cubicBezTo>
                      <a:pt x="96719" y="936362"/>
                      <a:pt x="0" y="839643"/>
                      <a:pt x="0" y="720334"/>
                    </a:cubicBezTo>
                    <a:close/>
                  </a:path>
                </a:pathLst>
              </a:custGeom>
              <a:solidFill>
                <a:sysClr val="window" lastClr="FFFFFF">
                  <a:alpha val="43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6000" b="1" kern="0" dirty="0">
                  <a:solidFill>
                    <a:prstClr val="white"/>
                  </a:solidFill>
                  <a:latin typeface="Cambria Math" panose="02040503050406030204" pitchFamily="18" charset="0"/>
                  <a:ea typeface="汉仪综艺体简" panose="02010609000101010101" pitchFamily="49" charset="-122"/>
                </a:endParaRPr>
              </a:p>
            </p:txBody>
          </p:sp>
        </p:grpSp>
        <p:cxnSp>
          <p:nvCxnSpPr>
            <p:cNvPr id="42" name="直接连接符 41"/>
            <p:cNvCxnSpPr/>
            <p:nvPr/>
          </p:nvCxnSpPr>
          <p:spPr bwMode="auto">
            <a:xfrm>
              <a:off x="2809389" y="1761189"/>
              <a:ext cx="3770375" cy="0"/>
            </a:xfrm>
            <a:prstGeom prst="line">
              <a:avLst/>
            </a:prstGeom>
            <a:noFill/>
            <a:ln w="3175" cap="flat" cmpd="sng" algn="ctr">
              <a:solidFill>
                <a:schemeClr val="bg1">
                  <a:lumMod val="50000"/>
                </a:schemeClr>
              </a:solidFill>
              <a:prstDash val="sysDot"/>
              <a:headEnd type="oval" w="sm" len="sm"/>
              <a:tailEnd type="oval" w="sm" len="sm"/>
            </a:ln>
            <a:effectLst/>
          </p:spPr>
        </p:cxnSp>
        <p:sp>
          <p:nvSpPr>
            <p:cNvPr id="43" name="矩形 35"/>
            <p:cNvSpPr>
              <a:spLocks noChangeArrowheads="1"/>
            </p:cNvSpPr>
            <p:nvPr/>
          </p:nvSpPr>
          <p:spPr bwMode="auto">
            <a:xfrm>
              <a:off x="2843730" y="1252383"/>
              <a:ext cx="4756127" cy="556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marL="0" lvl="1" indent="0">
                <a:buFontTx/>
                <a:buNone/>
                <a:defRPr/>
              </a:pPr>
              <a:r>
                <a:rPr lang="en-US" altLang="zh-CN" sz="2400" b="1" dirty="0" smtClean="0">
                  <a:solidFill>
                    <a:srgbClr val="009ED6"/>
                  </a:solidFill>
                </a:rPr>
                <a:t>transition</a:t>
              </a:r>
              <a:r>
                <a:rPr lang="zh-CN" altLang="en-US" sz="2400" b="1" dirty="0" smtClean="0">
                  <a:solidFill>
                    <a:srgbClr val="009ED6"/>
                  </a:solidFill>
                </a:rPr>
                <a:t>属性</a:t>
              </a:r>
              <a:endParaRPr lang="en-US" altLang="zh-CN" sz="2400" b="1" dirty="0">
                <a:solidFill>
                  <a:srgbClr val="009ED6"/>
                </a:solidFill>
              </a:endParaRPr>
            </a:p>
          </p:txBody>
        </p:sp>
      </p:grpSp>
      <p:cxnSp>
        <p:nvCxnSpPr>
          <p:cNvPr id="49" name="直接连接符 48"/>
          <p:cNvCxnSpPr/>
          <p:nvPr/>
        </p:nvCxnSpPr>
        <p:spPr bwMode="auto">
          <a:xfrm>
            <a:off x="5455983" y="4153228"/>
            <a:ext cx="2964157" cy="0"/>
          </a:xfrm>
          <a:prstGeom prst="line">
            <a:avLst/>
          </a:prstGeom>
          <a:noFill/>
          <a:ln w="3175" cap="flat" cmpd="sng" algn="ctr">
            <a:solidFill>
              <a:schemeClr val="bg1">
                <a:lumMod val="50000"/>
              </a:schemeClr>
            </a:solidFill>
            <a:prstDash val="sysDot"/>
            <a:headEnd type="oval" w="sm" len="sm"/>
            <a:tailEnd type="oval" w="sm" len="sm"/>
          </a:ln>
          <a:effectLst/>
        </p:spPr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animation-timing-function</a:t>
            </a:r>
            <a:r>
              <a:rPr lang="zh-CN" altLang="zh-CN" sz="1800" dirty="0"/>
              <a:t>用来规定动画的</a:t>
            </a:r>
            <a:r>
              <a:rPr lang="zh-CN" altLang="zh-CN" sz="1800" dirty="0">
                <a:solidFill>
                  <a:srgbClr val="009ED6"/>
                </a:solidFill>
              </a:rPr>
              <a:t>速度曲线</a:t>
            </a:r>
            <a:r>
              <a:rPr lang="zh-CN" altLang="zh-CN" sz="1800" dirty="0"/>
              <a:t>，可以定义使用哪种方式来执行动画</a:t>
            </a:r>
            <a:r>
              <a:rPr lang="zh-CN" altLang="zh-CN" sz="1800" dirty="0" smtClean="0"/>
              <a:t>效果</a:t>
            </a:r>
            <a:r>
              <a:rPr lang="zh-CN" altLang="en-US" sz="1800" dirty="0" smtClean="0"/>
              <a:t>。其基本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在上述语法中，</a:t>
            </a:r>
            <a:r>
              <a:rPr lang="en-US" altLang="zh-CN" sz="1800" dirty="0"/>
              <a:t>animation-timing-function</a:t>
            </a:r>
            <a:r>
              <a:rPr lang="zh-CN" altLang="zh-CN" sz="1800" dirty="0"/>
              <a:t>的默认属性值为</a:t>
            </a:r>
            <a:r>
              <a:rPr lang="en-US" altLang="zh-CN" sz="1800" dirty="0">
                <a:solidFill>
                  <a:srgbClr val="009ED6"/>
                </a:solidFill>
              </a:rPr>
              <a:t>ease</a:t>
            </a:r>
            <a:r>
              <a:rPr lang="zh-CN" altLang="zh-CN" sz="1800" dirty="0"/>
              <a:t>，适用于所有的块元素和行内元素</a:t>
            </a:r>
            <a:r>
              <a:rPr lang="zh-CN" altLang="zh-CN" sz="1800" dirty="0" smtClean="0"/>
              <a:t>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4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animation-timing-function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26429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animation-timing-function:value</a:t>
            </a:r>
            <a:r>
              <a:rPr lang="en-US" altLang="zh-CN" dirty="0"/>
              <a:t>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295914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animation-timing-function</a:t>
            </a:r>
            <a:r>
              <a:rPr lang="zh-CN" altLang="zh-CN" sz="1800" dirty="0"/>
              <a:t>还包括</a:t>
            </a:r>
            <a:r>
              <a:rPr lang="en-US" altLang="zh-CN" sz="1800" dirty="0">
                <a:solidFill>
                  <a:srgbClr val="009ED6"/>
                </a:solidFill>
              </a:rPr>
              <a:t>linear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ease-in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ease-out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ease-in-out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cubic-</a:t>
            </a:r>
            <a:r>
              <a:rPr lang="en-US" altLang="zh-CN" sz="1800" dirty="0" err="1">
                <a:solidFill>
                  <a:srgbClr val="009ED6"/>
                </a:solidFill>
              </a:rPr>
              <a:t>bezier</a:t>
            </a:r>
            <a:r>
              <a:rPr lang="en-US" altLang="zh-CN" sz="1800" dirty="0">
                <a:solidFill>
                  <a:srgbClr val="009ED6"/>
                </a:solidFill>
              </a:rPr>
              <a:t>(</a:t>
            </a:r>
            <a:r>
              <a:rPr lang="en-US" altLang="zh-CN" sz="1800" dirty="0" err="1">
                <a:solidFill>
                  <a:srgbClr val="009ED6"/>
                </a:solidFill>
              </a:rPr>
              <a:t>n,n,n,n</a:t>
            </a:r>
            <a:r>
              <a:rPr lang="en-US" altLang="zh-CN" sz="1800" dirty="0">
                <a:solidFill>
                  <a:srgbClr val="009ED6"/>
                </a:solidFill>
              </a:rPr>
              <a:t>)</a:t>
            </a:r>
            <a:r>
              <a:rPr lang="zh-CN" altLang="zh-CN" sz="1800" dirty="0"/>
              <a:t>等常用属性值。具体如</a:t>
            </a:r>
            <a:r>
              <a:rPr lang="zh-CN" altLang="en-US" sz="1800" dirty="0"/>
              <a:t>下表</a:t>
            </a:r>
            <a:r>
              <a:rPr lang="zh-CN" altLang="zh-CN" sz="1800" dirty="0"/>
              <a:t>所示。</a:t>
            </a:r>
            <a:endParaRPr lang="en-US" altLang="zh-CN" sz="1800" dirty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4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animation-timing-function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824094"/>
              </p:ext>
            </p:extLst>
          </p:nvPr>
        </p:nvGraphicFramePr>
        <p:xfrm>
          <a:off x="1822258" y="3038706"/>
          <a:ext cx="5543550" cy="24146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2726"/>
                <a:gridCol w="4120824"/>
              </a:tblGrid>
              <a:tr h="37652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属性值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3745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linear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动画从头到尾的速度是相同的。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286439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ease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默认。动画以低速开始，然后加快，在结束前变慢。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308472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ease-in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动画以低速开始。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319489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ease-out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动画以低速结束。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385591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ease-in-out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动画以低速开始和结束。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  <a:tr h="36355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b="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en-US" sz="1050" b="0" kern="100" dirty="0" err="1">
                          <a:solidFill>
                            <a:schemeClr val="tx1"/>
                          </a:solidFill>
                          <a:effectLst/>
                        </a:rPr>
                        <a:t>n,n,n,n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在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b="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函数中自己的值。可能的值是从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到</a:t>
                      </a: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的数值。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2FF"/>
                    </a:solidFill>
                  </a:tcPr>
                </a:tc>
              </a:tr>
            </a:tbl>
          </a:graphicData>
        </a:graphic>
      </p:graphicFrame>
      <p:pic>
        <p:nvPicPr>
          <p:cNvPr id="7" name="图片 6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65" y="2557179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399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animation-delay</a:t>
            </a:r>
            <a:r>
              <a:rPr lang="zh-CN" altLang="zh-CN" sz="1800" dirty="0"/>
              <a:t>属性用于定义执行动画效果之前</a:t>
            </a:r>
            <a:r>
              <a:rPr lang="zh-CN" altLang="zh-CN" sz="1800" dirty="0">
                <a:solidFill>
                  <a:srgbClr val="009ED6"/>
                </a:solidFill>
              </a:rPr>
              <a:t>延迟的时间</a:t>
            </a:r>
            <a:r>
              <a:rPr lang="zh-CN" altLang="zh-CN" sz="1800" dirty="0"/>
              <a:t>，即规定动画什么时候开始</a:t>
            </a:r>
            <a:r>
              <a:rPr lang="zh-CN" altLang="zh-CN" sz="1800" dirty="0" smtClean="0"/>
              <a:t>。</a:t>
            </a:r>
            <a:r>
              <a:rPr lang="zh-CN" altLang="en-US" sz="1800" dirty="0" smtClean="0"/>
              <a:t>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在上述语法中，参数</a:t>
            </a:r>
            <a:r>
              <a:rPr lang="en-US" altLang="zh-CN" sz="1800" dirty="0">
                <a:solidFill>
                  <a:srgbClr val="009ED6"/>
                </a:solidFill>
              </a:rPr>
              <a:t>time</a:t>
            </a:r>
            <a:r>
              <a:rPr lang="zh-CN" altLang="zh-CN" sz="1800" dirty="0"/>
              <a:t>用于定义动画</a:t>
            </a:r>
            <a:r>
              <a:rPr lang="zh-CN" altLang="zh-CN" sz="1800" dirty="0">
                <a:solidFill>
                  <a:srgbClr val="009ED6"/>
                </a:solidFill>
              </a:rPr>
              <a:t>开始前</a:t>
            </a:r>
            <a:r>
              <a:rPr lang="zh-CN" altLang="zh-CN" sz="1800" dirty="0"/>
              <a:t>等待的时间，其单位是秒或者毫秒，默认属性值为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/>
              <a:t>。</a:t>
            </a:r>
            <a:r>
              <a:rPr lang="en-US" altLang="zh-CN" sz="1800" dirty="0"/>
              <a:t>animation-delay</a:t>
            </a:r>
            <a:r>
              <a:rPr lang="zh-CN" altLang="zh-CN" sz="1800" dirty="0"/>
              <a:t>属性适用于所有的块元素和行内元素。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5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animation-delay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26429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animation-delay:time</a:t>
            </a:r>
            <a:r>
              <a:rPr lang="en-US" altLang="zh-CN" dirty="0"/>
              <a:t>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84520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animation-iteration-count</a:t>
            </a:r>
            <a:r>
              <a:rPr lang="zh-CN" altLang="zh-CN" sz="1800" dirty="0"/>
              <a:t>属性用于定义动画的</a:t>
            </a:r>
            <a:r>
              <a:rPr lang="zh-CN" altLang="zh-CN" sz="1800" dirty="0">
                <a:solidFill>
                  <a:srgbClr val="009ED6"/>
                </a:solidFill>
              </a:rPr>
              <a:t>播放</a:t>
            </a:r>
            <a:r>
              <a:rPr lang="zh-CN" altLang="zh-CN" sz="1800" dirty="0" smtClean="0">
                <a:solidFill>
                  <a:srgbClr val="009ED6"/>
                </a:solidFill>
              </a:rPr>
              <a:t>次数</a:t>
            </a:r>
            <a:r>
              <a:rPr lang="zh-CN" altLang="en-US" sz="1800" dirty="0"/>
              <a:t>。</a:t>
            </a:r>
            <a:r>
              <a:rPr lang="zh-CN" altLang="en-US" sz="1800" dirty="0" smtClean="0"/>
              <a:t>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在上述语法格式中，</a:t>
            </a:r>
            <a:r>
              <a:rPr lang="en-US" altLang="zh-CN" sz="1800" dirty="0"/>
              <a:t>animation-iteration-count</a:t>
            </a:r>
            <a:r>
              <a:rPr lang="zh-CN" altLang="zh-CN" sz="1800" dirty="0"/>
              <a:t>属性</a:t>
            </a:r>
            <a:r>
              <a:rPr lang="zh-CN" altLang="zh-CN" sz="1800" dirty="0">
                <a:solidFill>
                  <a:srgbClr val="009ED6"/>
                </a:solidFill>
              </a:rPr>
              <a:t>初始值</a:t>
            </a:r>
            <a:r>
              <a:rPr lang="zh-CN" altLang="zh-CN" sz="1800" dirty="0"/>
              <a:t>为</a:t>
            </a:r>
            <a:r>
              <a:rPr lang="en-US" altLang="zh-CN" sz="1800" dirty="0">
                <a:solidFill>
                  <a:srgbClr val="009ED6"/>
                </a:solidFill>
              </a:rPr>
              <a:t>1</a:t>
            </a:r>
            <a:r>
              <a:rPr lang="zh-CN" altLang="zh-CN" sz="1800" dirty="0"/>
              <a:t>，适用于所有的块元素和行内元素。如果属性值为</a:t>
            </a:r>
            <a:r>
              <a:rPr lang="en-US" altLang="zh-CN" sz="1800" dirty="0">
                <a:solidFill>
                  <a:srgbClr val="009ED6"/>
                </a:solidFill>
              </a:rPr>
              <a:t>number</a:t>
            </a:r>
            <a:r>
              <a:rPr lang="zh-CN" altLang="zh-CN" sz="1800" dirty="0"/>
              <a:t>，则用于定义播放动画的</a:t>
            </a:r>
            <a:r>
              <a:rPr lang="zh-CN" altLang="zh-CN" sz="1800" dirty="0">
                <a:solidFill>
                  <a:srgbClr val="009ED6"/>
                </a:solidFill>
              </a:rPr>
              <a:t>次数</a:t>
            </a:r>
            <a:r>
              <a:rPr lang="zh-CN" altLang="zh-CN" sz="1800" dirty="0"/>
              <a:t>；如果是</a:t>
            </a:r>
            <a:r>
              <a:rPr lang="en-US" altLang="zh-CN" sz="1800" dirty="0">
                <a:solidFill>
                  <a:srgbClr val="009ED6"/>
                </a:solidFill>
              </a:rPr>
              <a:t>infinite</a:t>
            </a:r>
            <a:r>
              <a:rPr lang="zh-CN" altLang="zh-CN" sz="1800" dirty="0"/>
              <a:t>，则指定动画</a:t>
            </a:r>
            <a:r>
              <a:rPr lang="zh-CN" altLang="zh-CN" sz="1800" dirty="0">
                <a:solidFill>
                  <a:srgbClr val="009ED6"/>
                </a:solidFill>
              </a:rPr>
              <a:t>循环播放</a:t>
            </a:r>
            <a:r>
              <a:rPr lang="zh-CN" altLang="zh-CN" sz="1800" dirty="0"/>
              <a:t>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6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animation-iteration-count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26429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animation-iteration-count: number | infinite;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7486194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/>
              <a:t>animation-direction</a:t>
            </a:r>
            <a:r>
              <a:rPr lang="zh-CN" altLang="zh-CN" sz="1800" dirty="0"/>
              <a:t>属性定义当前动画播放的方向，即动画播放完成后是否逆向交替</a:t>
            </a:r>
            <a:r>
              <a:rPr lang="zh-CN" altLang="zh-CN" sz="1800" dirty="0" smtClean="0"/>
              <a:t>循环。</a:t>
            </a:r>
            <a:r>
              <a:rPr lang="zh-CN" altLang="en-US" sz="1800" dirty="0" smtClean="0"/>
              <a:t>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r>
              <a:rPr lang="zh-CN" altLang="zh-CN" sz="1800" dirty="0"/>
              <a:t>在上述语法格式中，</a:t>
            </a:r>
            <a:r>
              <a:rPr lang="en-US" altLang="zh-CN" sz="1800" dirty="0"/>
              <a:t>animation-direction </a:t>
            </a:r>
            <a:r>
              <a:rPr lang="zh-CN" altLang="zh-CN" sz="1800" dirty="0"/>
              <a:t>属性</a:t>
            </a:r>
            <a:r>
              <a:rPr lang="zh-CN" altLang="zh-CN" sz="1800" dirty="0">
                <a:solidFill>
                  <a:srgbClr val="009ED6"/>
                </a:solidFill>
              </a:rPr>
              <a:t>初始值</a:t>
            </a:r>
            <a:r>
              <a:rPr lang="zh-CN" altLang="zh-CN" sz="1800" dirty="0"/>
              <a:t>为</a:t>
            </a:r>
            <a:r>
              <a:rPr lang="en-US" altLang="zh-CN" sz="1800" dirty="0">
                <a:solidFill>
                  <a:srgbClr val="009ED6"/>
                </a:solidFill>
              </a:rPr>
              <a:t>normal</a:t>
            </a:r>
            <a:r>
              <a:rPr lang="zh-CN" altLang="zh-CN" sz="1800" dirty="0"/>
              <a:t>，适用于所有的块元素和行内元素。该属性包括两个值，默认值</a:t>
            </a:r>
            <a:r>
              <a:rPr lang="en-US" altLang="zh-CN" sz="1800" dirty="0">
                <a:solidFill>
                  <a:srgbClr val="009ED6"/>
                </a:solidFill>
              </a:rPr>
              <a:t>normal</a:t>
            </a:r>
            <a:r>
              <a:rPr lang="zh-CN" altLang="zh-CN" sz="1800" dirty="0"/>
              <a:t>表示动画每次都会</a:t>
            </a:r>
            <a:r>
              <a:rPr lang="zh-CN" altLang="zh-CN" sz="1800" dirty="0">
                <a:solidFill>
                  <a:srgbClr val="009ED6"/>
                </a:solidFill>
              </a:rPr>
              <a:t>正常显示</a:t>
            </a:r>
            <a:r>
              <a:rPr lang="zh-CN" altLang="zh-CN" sz="1800" dirty="0"/>
              <a:t>。如果属性值是</a:t>
            </a:r>
            <a:r>
              <a:rPr lang="en-US" altLang="zh-CN" sz="1800" dirty="0"/>
              <a:t>"</a:t>
            </a:r>
            <a:r>
              <a:rPr lang="en-US" altLang="zh-CN" sz="1800" dirty="0">
                <a:solidFill>
                  <a:srgbClr val="009ED6"/>
                </a:solidFill>
              </a:rPr>
              <a:t>alternate</a:t>
            </a:r>
            <a:r>
              <a:rPr lang="en-US" altLang="zh-CN" sz="1800" dirty="0"/>
              <a:t>"</a:t>
            </a:r>
            <a:r>
              <a:rPr lang="zh-CN" altLang="zh-CN" sz="1800" dirty="0"/>
              <a:t>，则动画会在</a:t>
            </a:r>
            <a:r>
              <a:rPr lang="zh-CN" altLang="zh-CN" sz="1800" dirty="0">
                <a:solidFill>
                  <a:srgbClr val="009ED6"/>
                </a:solidFill>
              </a:rPr>
              <a:t>奇数</a:t>
            </a:r>
            <a:r>
              <a:rPr lang="zh-CN" altLang="zh-CN" sz="1800" dirty="0"/>
              <a:t>次数（</a:t>
            </a:r>
            <a:r>
              <a:rPr lang="en-US" altLang="zh-CN" sz="1800" dirty="0"/>
              <a:t>1</a:t>
            </a:r>
            <a:r>
              <a:rPr lang="zh-CN" altLang="zh-CN" sz="1800" dirty="0"/>
              <a:t>、</a:t>
            </a:r>
            <a:r>
              <a:rPr lang="en-US" altLang="zh-CN" sz="1800" dirty="0"/>
              <a:t>3</a:t>
            </a:r>
            <a:r>
              <a:rPr lang="zh-CN" altLang="zh-CN" sz="1800" dirty="0"/>
              <a:t>、</a:t>
            </a:r>
            <a:r>
              <a:rPr lang="en-US" altLang="zh-CN" sz="1800" dirty="0"/>
              <a:t>5 </a:t>
            </a:r>
            <a:r>
              <a:rPr lang="zh-CN" altLang="zh-CN" sz="1800" dirty="0"/>
              <a:t>等等）正常播放，而在</a:t>
            </a:r>
            <a:r>
              <a:rPr lang="zh-CN" altLang="zh-CN" sz="1800" dirty="0">
                <a:solidFill>
                  <a:srgbClr val="009ED6"/>
                </a:solidFill>
              </a:rPr>
              <a:t>偶数</a:t>
            </a:r>
            <a:r>
              <a:rPr lang="zh-CN" altLang="zh-CN" sz="1800" dirty="0"/>
              <a:t>次数（</a:t>
            </a:r>
            <a:r>
              <a:rPr lang="en-US" altLang="zh-CN" sz="1800" dirty="0"/>
              <a:t>2</a:t>
            </a:r>
            <a:r>
              <a:rPr lang="zh-CN" altLang="zh-CN" sz="1800" dirty="0"/>
              <a:t>、</a:t>
            </a:r>
            <a:r>
              <a:rPr lang="en-US" altLang="zh-CN" sz="1800" dirty="0"/>
              <a:t>4</a:t>
            </a:r>
            <a:r>
              <a:rPr lang="zh-CN" altLang="zh-CN" sz="1800" dirty="0"/>
              <a:t>、</a:t>
            </a:r>
            <a:r>
              <a:rPr lang="en-US" altLang="zh-CN" sz="1800" dirty="0"/>
              <a:t>6 </a:t>
            </a:r>
            <a:r>
              <a:rPr lang="zh-CN" altLang="zh-CN" sz="1800" dirty="0"/>
              <a:t>等）逆向播放。</a:t>
            </a: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7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animation-direction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7619" y="2926429"/>
            <a:ext cx="7216048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animation-direction: normal | alternate;</a:t>
            </a:r>
            <a:endParaRPr lang="zh-CN" altLang="zh-CN" dirty="0"/>
          </a:p>
        </p:txBody>
      </p:sp>
      <p:pic>
        <p:nvPicPr>
          <p:cNvPr id="6" name="图片 5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767" y="4757457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194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.3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1486931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0" indent="457200">
              <a:buNone/>
            </a:pPr>
            <a:r>
              <a:rPr lang="en-US" altLang="zh-CN" sz="1800" dirty="0" smtClean="0"/>
              <a:t>animation</a:t>
            </a:r>
            <a:r>
              <a:rPr lang="zh-CN" altLang="zh-CN" sz="1800" dirty="0" smtClean="0"/>
              <a:t>属性是</a:t>
            </a:r>
            <a:r>
              <a:rPr lang="zh-CN" altLang="zh-CN" sz="1800" dirty="0"/>
              <a:t>一个简写属性，用于在一个属性中设置</a:t>
            </a:r>
            <a:r>
              <a:rPr lang="en-US" altLang="zh-CN" sz="1800" dirty="0">
                <a:solidFill>
                  <a:srgbClr val="009ED6"/>
                </a:solidFill>
              </a:rPr>
              <a:t>animation-name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animation-duration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animation-timing-function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animation-delay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animation-iteration-count</a:t>
            </a:r>
            <a:r>
              <a:rPr lang="zh-CN" altLang="zh-CN" sz="1800" dirty="0"/>
              <a:t>和</a:t>
            </a:r>
            <a:r>
              <a:rPr lang="en-US" altLang="zh-CN" sz="1800" dirty="0">
                <a:solidFill>
                  <a:srgbClr val="009ED6"/>
                </a:solidFill>
              </a:rPr>
              <a:t>animation-direction</a:t>
            </a:r>
            <a:r>
              <a:rPr lang="zh-CN" altLang="zh-CN" sz="1800" dirty="0"/>
              <a:t>六个动画属性</a:t>
            </a:r>
            <a:r>
              <a:rPr lang="zh-CN" altLang="zh-CN" sz="1800" dirty="0" smtClean="0"/>
              <a:t>。</a:t>
            </a:r>
            <a:r>
              <a:rPr lang="zh-CN" altLang="en-US" sz="1800" dirty="0" smtClean="0"/>
              <a:t>其基本</a:t>
            </a:r>
            <a:r>
              <a:rPr lang="zh-CN" altLang="zh-CN" sz="1800" dirty="0" smtClean="0">
                <a:solidFill>
                  <a:srgbClr val="009ED6"/>
                </a:solidFill>
              </a:rPr>
              <a:t>语法</a:t>
            </a:r>
            <a:r>
              <a:rPr lang="zh-CN" altLang="zh-CN" sz="1800" dirty="0">
                <a:solidFill>
                  <a:srgbClr val="009ED6"/>
                </a:solidFill>
              </a:rPr>
              <a:t>格式</a:t>
            </a:r>
            <a:r>
              <a:rPr lang="zh-CN" altLang="zh-CN" sz="1800" dirty="0" smtClean="0"/>
              <a:t>如下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  <a:p>
            <a:pPr marL="0" lvl="0" indent="457200">
              <a:buNone/>
            </a:pPr>
            <a:endParaRPr lang="en-US" altLang="zh-CN" sz="1800" dirty="0" smtClean="0"/>
          </a:p>
          <a:p>
            <a:pPr marL="0" lvl="0" indent="457200">
              <a:buNone/>
            </a:pPr>
            <a:r>
              <a:rPr lang="zh-CN" altLang="zh-CN" sz="1800" dirty="0"/>
              <a:t>在上述语法中，使用</a:t>
            </a:r>
            <a:r>
              <a:rPr lang="en-US" altLang="zh-CN" sz="1800" dirty="0"/>
              <a:t>animation</a:t>
            </a:r>
            <a:r>
              <a:rPr lang="zh-CN" altLang="zh-CN" sz="1800" dirty="0"/>
              <a:t>属性时必须指定</a:t>
            </a:r>
            <a:r>
              <a:rPr lang="en-US" altLang="zh-CN" sz="1800" dirty="0">
                <a:solidFill>
                  <a:srgbClr val="009ED6"/>
                </a:solidFill>
              </a:rPr>
              <a:t>animation-name</a:t>
            </a:r>
            <a:r>
              <a:rPr lang="zh-CN" altLang="zh-CN" sz="1800" dirty="0"/>
              <a:t>和</a:t>
            </a:r>
            <a:r>
              <a:rPr lang="en-US" altLang="zh-CN" sz="1800" dirty="0">
                <a:solidFill>
                  <a:srgbClr val="009ED6"/>
                </a:solidFill>
              </a:rPr>
              <a:t>animation-duration</a:t>
            </a:r>
            <a:r>
              <a:rPr lang="zh-CN" altLang="zh-CN" sz="1800" dirty="0"/>
              <a:t>属性，否则持续的时间为</a:t>
            </a:r>
            <a:r>
              <a:rPr lang="en-US" altLang="zh-CN" sz="1800" dirty="0">
                <a:solidFill>
                  <a:srgbClr val="009ED6"/>
                </a:solidFill>
              </a:rPr>
              <a:t>0</a:t>
            </a:r>
            <a:r>
              <a:rPr lang="zh-CN" altLang="zh-CN" sz="1800" dirty="0"/>
              <a:t>，并且永远不会播放动画。</a:t>
            </a:r>
            <a:endParaRPr lang="en-US" altLang="zh-CN" sz="1800" dirty="0" smtClean="0"/>
          </a:p>
          <a:p>
            <a:pPr marL="0" lvl="0" indent="457200">
              <a:buNone/>
            </a:pPr>
            <a:endParaRPr lang="en-US" altLang="zh-CN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85582" y="1322024"/>
            <a:ext cx="7711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0">
              <a:buNone/>
            </a:pPr>
            <a:r>
              <a:rPr lang="en-US" altLang="zh-CN" sz="2400" b="1" dirty="0">
                <a:solidFill>
                  <a:srgbClr val="009ED6"/>
                </a:solidFill>
              </a:rPr>
              <a:t>8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animation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zh-CN" altLang="zh-CN" sz="2400" b="1" dirty="0">
              <a:solidFill>
                <a:srgbClr val="009ED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61012" y="3366136"/>
            <a:ext cx="7601638" cy="923330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animation: animation-name animation-duration animation-timing-function animation-delay animation-iteration-count animation-direction;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0347322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3955055" y="1640019"/>
            <a:ext cx="4709520" cy="38465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>
              <a:buNone/>
            </a:pPr>
            <a:r>
              <a:rPr lang="zh-CN" altLang="zh-CN" sz="1800" dirty="0"/>
              <a:t>本章前几节重点讲解了</a:t>
            </a:r>
            <a:r>
              <a:rPr lang="en-US" altLang="zh-CN" sz="1800" dirty="0"/>
              <a:t>CSS3</a:t>
            </a:r>
            <a:r>
              <a:rPr lang="zh-CN" altLang="zh-CN" sz="1800" dirty="0"/>
              <a:t>中的高级应用，包括</a:t>
            </a:r>
            <a:r>
              <a:rPr lang="zh-CN" altLang="zh-CN" sz="1800" dirty="0">
                <a:solidFill>
                  <a:srgbClr val="009ED6"/>
                </a:solidFill>
              </a:rPr>
              <a:t>过渡</a:t>
            </a:r>
            <a:r>
              <a:rPr lang="zh-CN" altLang="zh-CN" sz="1800" dirty="0"/>
              <a:t>、</a:t>
            </a:r>
            <a:r>
              <a:rPr lang="zh-CN" altLang="zh-CN" sz="1800" dirty="0">
                <a:solidFill>
                  <a:srgbClr val="009ED6"/>
                </a:solidFill>
              </a:rPr>
              <a:t>变形</a:t>
            </a:r>
            <a:r>
              <a:rPr lang="zh-CN" altLang="zh-CN" sz="1800" dirty="0"/>
              <a:t>及</a:t>
            </a:r>
            <a:r>
              <a:rPr lang="zh-CN" altLang="zh-CN" sz="1800" dirty="0">
                <a:solidFill>
                  <a:srgbClr val="009ED6"/>
                </a:solidFill>
              </a:rPr>
              <a:t>动画</a:t>
            </a:r>
            <a:r>
              <a:rPr lang="zh-CN" altLang="zh-CN" sz="1800" dirty="0"/>
              <a:t>等</a:t>
            </a:r>
            <a:r>
              <a:rPr lang="zh-CN" altLang="zh-CN" sz="1800" dirty="0" smtClean="0"/>
              <a:t>。</a:t>
            </a:r>
            <a:r>
              <a:rPr lang="zh-CN" altLang="zh-CN" sz="1800" dirty="0"/>
              <a:t>为了使读者更好地理解这些应用，并能够熟练运用相关属性</a:t>
            </a:r>
            <a:r>
              <a:rPr lang="zh-CN" altLang="zh-CN" sz="1800" dirty="0" smtClean="0"/>
              <a:t>实现</a:t>
            </a:r>
            <a:r>
              <a:rPr lang="zh-CN" altLang="zh-CN" sz="1800" dirty="0" smtClean="0">
                <a:solidFill>
                  <a:srgbClr val="009ED6"/>
                </a:solidFill>
              </a:rPr>
              <a:t>动画特效</a:t>
            </a:r>
            <a:r>
              <a:rPr lang="zh-CN" altLang="zh-CN" sz="1800" dirty="0" smtClean="0"/>
              <a:t>，</a:t>
            </a:r>
            <a:r>
              <a:rPr lang="zh-CN" altLang="zh-CN" sz="1800" dirty="0"/>
              <a:t>本节将通过案例的形式分步骤地制作</a:t>
            </a:r>
            <a:r>
              <a:rPr lang="zh-CN" altLang="zh-CN" sz="1800" dirty="0">
                <a:solidFill>
                  <a:srgbClr val="009ED6"/>
                </a:solidFill>
              </a:rPr>
              <a:t>工作日天气预报的主题页面</a:t>
            </a:r>
            <a:r>
              <a:rPr lang="zh-CN" altLang="zh-CN" sz="1800" dirty="0"/>
              <a:t>，其默认效果</a:t>
            </a:r>
            <a:r>
              <a:rPr lang="zh-CN" altLang="zh-CN" sz="1800" dirty="0" smtClean="0"/>
              <a:t>如</a:t>
            </a:r>
            <a:r>
              <a:rPr lang="zh-CN" altLang="en-US" sz="1800" dirty="0" smtClean="0"/>
              <a:t>下图所示</a:t>
            </a:r>
            <a:r>
              <a:rPr lang="zh-CN" altLang="zh-CN" sz="1800" dirty="0" smtClean="0"/>
              <a:t>。</a:t>
            </a:r>
            <a:endParaRPr lang="zh-CN" altLang="en-US" sz="1800" dirty="0"/>
          </a:p>
          <a:p>
            <a:pPr marL="0" lvl="1" indent="457200">
              <a:buNone/>
            </a:pPr>
            <a:endParaRPr lang="zh-CN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9" y="1195913"/>
            <a:ext cx="3957273" cy="27094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85581" y="2555911"/>
            <a:ext cx="18398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案例引入</a:t>
            </a:r>
            <a:endParaRPr lang="zh-CN" altLang="en-US" sz="3200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 smtClean="0"/>
              <a:t>9.4 </a:t>
            </a:r>
            <a:r>
              <a:rPr lang="zh-CN" altLang="en-US" sz="2400" dirty="0" smtClean="0"/>
              <a:t>制作工作日</a:t>
            </a:r>
            <a:r>
              <a:rPr lang="zh-CN" altLang="en-US" sz="2400" dirty="0"/>
              <a:t>天气预报</a:t>
            </a:r>
          </a:p>
        </p:txBody>
      </p:sp>
      <p:sp>
        <p:nvSpPr>
          <p:cNvPr id="3" name="矩形 2"/>
          <p:cNvSpPr/>
          <p:nvPr/>
        </p:nvSpPr>
        <p:spPr>
          <a:xfrm>
            <a:off x="292431" y="4731539"/>
            <a:ext cx="8593385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      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63094"/>
              </p:ext>
            </p:extLst>
          </p:nvPr>
        </p:nvGraphicFramePr>
        <p:xfrm>
          <a:off x="4197426" y="4170350"/>
          <a:ext cx="3974029" cy="2167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Visio" r:id="rId4" imgW="13712760" imgH="7493120" progId="Visio.Drawing.11">
                  <p:embed/>
                </p:oleObj>
              </mc:Choice>
              <mc:Fallback>
                <p:oleObj name="Visio" r:id="rId4" imgW="13712760" imgH="749312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7426" y="4170350"/>
                        <a:ext cx="3974029" cy="216765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08187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 smtClean="0"/>
              <a:t>9.4 </a:t>
            </a:r>
            <a:r>
              <a:rPr lang="zh-CN" altLang="en-US" sz="2400" dirty="0" smtClean="0"/>
              <a:t>制作工作日</a:t>
            </a:r>
            <a:r>
              <a:rPr lang="zh-CN" altLang="en-US" sz="2400" dirty="0"/>
              <a:t>天气预报</a:t>
            </a:r>
          </a:p>
        </p:txBody>
      </p:sp>
      <p:sp>
        <p:nvSpPr>
          <p:cNvPr id="3" name="矩形 2"/>
          <p:cNvSpPr/>
          <p:nvPr/>
        </p:nvSpPr>
        <p:spPr>
          <a:xfrm>
            <a:off x="292431" y="4731539"/>
            <a:ext cx="8593385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      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60163" y="1409237"/>
            <a:ext cx="77558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dirty="0"/>
              <a:t>当</a:t>
            </a:r>
            <a:r>
              <a:rPr lang="zh-CN" altLang="zh-CN" dirty="0">
                <a:solidFill>
                  <a:srgbClr val="009ED6"/>
                </a:solidFill>
              </a:rPr>
              <a:t>鼠标移上</a:t>
            </a:r>
            <a:r>
              <a:rPr lang="zh-CN" altLang="zh-CN" dirty="0"/>
              <a:t>网页中的</a:t>
            </a:r>
            <a:r>
              <a:rPr lang="zh-CN" altLang="zh-CN" dirty="0">
                <a:solidFill>
                  <a:srgbClr val="009ED6"/>
                </a:solidFill>
              </a:rPr>
              <a:t>圆形天气图标</a:t>
            </a:r>
            <a:r>
              <a:rPr lang="zh-CN" altLang="zh-CN" dirty="0"/>
              <a:t>时，图标中的图片将会</a:t>
            </a:r>
            <a:r>
              <a:rPr lang="zh-CN" altLang="zh-CN" dirty="0">
                <a:solidFill>
                  <a:srgbClr val="009ED6"/>
                </a:solidFill>
              </a:rPr>
              <a:t>变亮</a:t>
            </a:r>
            <a:r>
              <a:rPr lang="zh-CN" altLang="zh-CN" dirty="0"/>
              <a:t>，效果</a:t>
            </a:r>
            <a:r>
              <a:rPr lang="zh-CN" altLang="zh-CN" dirty="0" smtClean="0"/>
              <a:t>如</a:t>
            </a:r>
            <a:r>
              <a:rPr lang="zh-CN" altLang="en-US" dirty="0" smtClean="0"/>
              <a:t>下图</a:t>
            </a:r>
            <a:r>
              <a:rPr lang="zh-CN" altLang="zh-CN" dirty="0" smtClean="0"/>
              <a:t>所</a:t>
            </a:r>
            <a:r>
              <a:rPr lang="zh-CN" altLang="zh-CN" dirty="0"/>
              <a:t>示。</a:t>
            </a:r>
            <a:endParaRPr lang="zh-CN" alt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2801781"/>
              </p:ext>
            </p:extLst>
          </p:nvPr>
        </p:nvGraphicFramePr>
        <p:xfrm>
          <a:off x="2125233" y="2295365"/>
          <a:ext cx="5748767" cy="3046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5" name="Visio" r:id="rId3" imgW="13754070" imgH="7296060" progId="Visio.Drawing.11">
                  <p:embed/>
                </p:oleObj>
              </mc:Choice>
              <mc:Fallback>
                <p:oleObj name="Visio" r:id="rId3" imgW="13754070" imgH="729606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5233" y="2295365"/>
                        <a:ext cx="5748767" cy="304694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45737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 smtClean="0"/>
              <a:t>9.4 </a:t>
            </a:r>
            <a:r>
              <a:rPr lang="zh-CN" altLang="en-US" sz="2400" dirty="0" smtClean="0"/>
              <a:t>制作工作日</a:t>
            </a:r>
            <a:r>
              <a:rPr lang="zh-CN" altLang="en-US" sz="2400" dirty="0"/>
              <a:t>天气预报</a:t>
            </a:r>
          </a:p>
        </p:txBody>
      </p:sp>
      <p:sp>
        <p:nvSpPr>
          <p:cNvPr id="3" name="矩形 2"/>
          <p:cNvSpPr/>
          <p:nvPr/>
        </p:nvSpPr>
        <p:spPr>
          <a:xfrm>
            <a:off x="292431" y="4731539"/>
            <a:ext cx="8593385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      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60163" y="1409237"/>
            <a:ext cx="775587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dirty="0"/>
              <a:t>当</a:t>
            </a:r>
            <a:r>
              <a:rPr lang="zh-CN" altLang="zh-CN" dirty="0">
                <a:solidFill>
                  <a:srgbClr val="009ED6"/>
                </a:solidFill>
              </a:rPr>
              <a:t>鼠标点击</a:t>
            </a:r>
            <a:r>
              <a:rPr lang="zh-CN" altLang="zh-CN" dirty="0"/>
              <a:t>网页中的</a:t>
            </a:r>
            <a:r>
              <a:rPr lang="zh-CN" altLang="zh-CN" dirty="0">
                <a:solidFill>
                  <a:srgbClr val="009ED6"/>
                </a:solidFill>
              </a:rPr>
              <a:t>天气图标</a:t>
            </a:r>
            <a:r>
              <a:rPr lang="zh-CN" altLang="zh-CN" dirty="0"/>
              <a:t>时，网页中的</a:t>
            </a:r>
            <a:r>
              <a:rPr lang="zh-CN" altLang="zh-CN" dirty="0">
                <a:solidFill>
                  <a:srgbClr val="009ED6"/>
                </a:solidFill>
              </a:rPr>
              <a:t>背景图片</a:t>
            </a:r>
            <a:r>
              <a:rPr lang="zh-CN" altLang="zh-CN" dirty="0"/>
              <a:t>将发生</a:t>
            </a:r>
            <a:r>
              <a:rPr lang="zh-CN" altLang="zh-CN" dirty="0">
                <a:solidFill>
                  <a:srgbClr val="009ED6"/>
                </a:solidFill>
              </a:rPr>
              <a:t>改变</a:t>
            </a:r>
            <a:r>
              <a:rPr lang="zh-CN" altLang="zh-CN" dirty="0"/>
              <a:t>，且切换背景图片时会产生不同的</a:t>
            </a:r>
            <a:r>
              <a:rPr lang="zh-CN" altLang="zh-CN" dirty="0">
                <a:solidFill>
                  <a:srgbClr val="009ED6"/>
                </a:solidFill>
              </a:rPr>
              <a:t>动画效果</a:t>
            </a:r>
            <a:r>
              <a:rPr lang="zh-CN" altLang="zh-CN" dirty="0"/>
              <a:t>。</a:t>
            </a:r>
            <a:r>
              <a:rPr lang="zh-CN" altLang="zh-CN" dirty="0" smtClean="0"/>
              <a:t>如</a:t>
            </a:r>
            <a:r>
              <a:rPr lang="zh-CN" altLang="en-US" dirty="0" smtClean="0"/>
              <a:t>下图</a:t>
            </a:r>
            <a:r>
              <a:rPr lang="zh-CN" altLang="zh-CN" dirty="0" smtClean="0"/>
              <a:t>所</a:t>
            </a:r>
            <a:r>
              <a:rPr lang="zh-CN" altLang="zh-CN" dirty="0"/>
              <a:t>示即为点击“周四冬日盼春来”图标时的网页效果</a:t>
            </a:r>
            <a:r>
              <a:rPr lang="zh-CN" altLang="zh-CN" dirty="0" smtClean="0"/>
              <a:t>。</a:t>
            </a:r>
            <a:endParaRPr lang="zh-CN" alt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5334"/>
              </p:ext>
            </p:extLst>
          </p:nvPr>
        </p:nvGraphicFramePr>
        <p:xfrm>
          <a:off x="2148288" y="2798285"/>
          <a:ext cx="5438775" cy="291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9" name="Visio" r:id="rId3" imgW="13658760" imgH="7334340" progId="Visio.Drawing.11">
                  <p:embed/>
                </p:oleObj>
              </mc:Choice>
              <mc:Fallback>
                <p:oleObj name="Visio" r:id="rId3" imgW="13658760" imgH="733434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48288" y="2798285"/>
                        <a:ext cx="5438775" cy="2914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31623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 smtClean="0"/>
              <a:t>9.4 </a:t>
            </a:r>
            <a:r>
              <a:rPr lang="zh-CN" altLang="en-US" sz="2400" dirty="0" smtClean="0">
                <a:sym typeface="宋体" charset="-122"/>
              </a:rPr>
              <a:t>案例实现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7088"/>
          <a:stretch/>
        </p:blipFill>
        <p:spPr>
          <a:xfrm>
            <a:off x="1030757" y="508000"/>
            <a:ext cx="7107886" cy="6372000"/>
          </a:xfrm>
          <a:prstGeom prst="rect">
            <a:avLst/>
          </a:prstGeom>
        </p:spPr>
      </p:pic>
      <p:pic>
        <p:nvPicPr>
          <p:cNvPr id="9" name="图片 8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59" y="1635188"/>
            <a:ext cx="2121233" cy="38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682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457200">
              <a:buNone/>
            </a:pPr>
            <a:r>
              <a:rPr lang="en-US" altLang="zh-CN" sz="1800" dirty="0" smtClean="0">
                <a:solidFill>
                  <a:srgbClr val="009ED6"/>
                </a:solidFill>
              </a:rPr>
              <a:t>transition-property </a:t>
            </a:r>
            <a:r>
              <a:rPr lang="zh-CN" altLang="en-US" sz="1800" dirty="0">
                <a:solidFill>
                  <a:srgbClr val="009ED6"/>
                </a:solidFill>
              </a:rPr>
              <a:t>属性</a:t>
            </a:r>
            <a:r>
              <a:rPr lang="zh-CN" altLang="en-US" sz="1800" dirty="0"/>
              <a:t>用于指定应用过渡效果的</a:t>
            </a:r>
            <a:r>
              <a:rPr lang="en-US" altLang="zh-CN" sz="1800" dirty="0">
                <a:solidFill>
                  <a:srgbClr val="009ED6"/>
                </a:solidFill>
              </a:rPr>
              <a:t>CSS</a:t>
            </a:r>
            <a:r>
              <a:rPr lang="zh-CN" altLang="en-US" sz="1800" dirty="0">
                <a:solidFill>
                  <a:srgbClr val="009ED6"/>
                </a:solidFill>
              </a:rPr>
              <a:t>属性的名称</a:t>
            </a:r>
            <a:r>
              <a:rPr lang="zh-CN" altLang="en-US" sz="1800" dirty="0"/>
              <a:t>，其过渡效果通常在用户将指针移动到元素上时发生。当指定的</a:t>
            </a:r>
            <a:r>
              <a:rPr lang="en-US" altLang="zh-CN" sz="1800" dirty="0"/>
              <a:t>CSS</a:t>
            </a:r>
            <a:r>
              <a:rPr lang="zh-CN" altLang="en-US" sz="1800" dirty="0"/>
              <a:t>属性改变时，过渡效果才开始。其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 smtClean="0"/>
              <a:t>如下</a:t>
            </a:r>
            <a:r>
              <a:rPr lang="zh-CN" altLang="zh-CN" sz="1800" dirty="0" smtClean="0"/>
              <a:t>：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>
                <a:solidFill>
                  <a:srgbClr val="009ED6"/>
                </a:solidFill>
              </a:rPr>
              <a:t>1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transition-property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  <p:sp>
        <p:nvSpPr>
          <p:cNvPr id="6" name="矩形 6"/>
          <p:cNvSpPr>
            <a:spLocks noChangeArrowheads="1"/>
          </p:cNvSpPr>
          <p:nvPr/>
        </p:nvSpPr>
        <p:spPr bwMode="auto">
          <a:xfrm>
            <a:off x="782198" y="3474059"/>
            <a:ext cx="6885427" cy="369332"/>
          </a:xfrm>
          <a:prstGeom prst="rect">
            <a:avLst/>
          </a:prstGeom>
          <a:solidFill>
            <a:srgbClr val="D5F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en-US" altLang="zh-CN" dirty="0"/>
              <a:t>transition-property: none | all | property;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5937732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3443" y="773112"/>
            <a:ext cx="3649663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圆角矩形标注 8"/>
          <p:cNvSpPr/>
          <p:nvPr/>
        </p:nvSpPr>
        <p:spPr bwMode="auto">
          <a:xfrm rot="5400000">
            <a:off x="3572187" y="1071363"/>
            <a:ext cx="3977089" cy="5337731"/>
          </a:xfrm>
          <a:prstGeom prst="wedgeRoundRectCallout">
            <a:avLst/>
          </a:prstGeom>
          <a:noFill/>
          <a:ln w="2857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buFont typeface="Arial" pitchFamily="34" charset="0"/>
              <a:buNone/>
              <a:defRPr/>
            </a:pPr>
            <a:endParaRPr lang="zh-CN" altLang="en-US"/>
          </a:p>
        </p:txBody>
      </p:sp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484480" y="114300"/>
            <a:ext cx="7766050" cy="723900"/>
          </a:xfrm>
        </p:spPr>
        <p:txBody>
          <a:bodyPr/>
          <a:lstStyle/>
          <a:p>
            <a:pPr algn="l">
              <a:defRPr/>
            </a:pPr>
            <a:r>
              <a:rPr lang="zh-CN" altLang="en-US" sz="24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本章小结</a:t>
            </a:r>
            <a:endParaRPr lang="zh-CN" altLang="en-US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80285" y="1818344"/>
            <a:ext cx="5060871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dirty="0"/>
              <a:t>本章首先介绍了</a:t>
            </a:r>
            <a:r>
              <a:rPr lang="en-US" altLang="zh-CN" dirty="0"/>
              <a:t>CSS3</a:t>
            </a:r>
            <a:r>
              <a:rPr lang="zh-CN" altLang="zh-CN" dirty="0"/>
              <a:t>中的</a:t>
            </a:r>
            <a:r>
              <a:rPr lang="zh-CN" altLang="zh-CN" dirty="0">
                <a:solidFill>
                  <a:srgbClr val="009ED6"/>
                </a:solidFill>
              </a:rPr>
              <a:t>过渡</a:t>
            </a:r>
            <a:r>
              <a:rPr lang="zh-CN" altLang="zh-CN" dirty="0"/>
              <a:t>和</a:t>
            </a:r>
            <a:r>
              <a:rPr lang="zh-CN" altLang="zh-CN" dirty="0">
                <a:solidFill>
                  <a:srgbClr val="009ED6"/>
                </a:solidFill>
              </a:rPr>
              <a:t>变形</a:t>
            </a:r>
            <a:r>
              <a:rPr lang="zh-CN" altLang="zh-CN" dirty="0"/>
              <a:t>，重点讲解了</a:t>
            </a:r>
            <a:r>
              <a:rPr lang="zh-CN" altLang="zh-CN" dirty="0">
                <a:solidFill>
                  <a:srgbClr val="009ED6"/>
                </a:solidFill>
              </a:rPr>
              <a:t>过渡属性</a:t>
            </a:r>
            <a:r>
              <a:rPr lang="zh-CN" altLang="zh-CN" dirty="0"/>
              <a:t>及</a:t>
            </a:r>
            <a:r>
              <a:rPr lang="en-US" altLang="zh-CN" dirty="0">
                <a:solidFill>
                  <a:srgbClr val="009ED6"/>
                </a:solidFill>
              </a:rPr>
              <a:t>2D</a:t>
            </a:r>
            <a:r>
              <a:rPr lang="zh-CN" altLang="zh-CN" dirty="0">
                <a:solidFill>
                  <a:srgbClr val="009ED6"/>
                </a:solidFill>
              </a:rPr>
              <a:t>转换</a:t>
            </a:r>
            <a:r>
              <a:rPr lang="zh-CN" altLang="zh-CN" dirty="0"/>
              <a:t>和</a:t>
            </a:r>
            <a:r>
              <a:rPr lang="en-US" altLang="zh-CN" dirty="0">
                <a:solidFill>
                  <a:srgbClr val="009ED6"/>
                </a:solidFill>
              </a:rPr>
              <a:t>3D</a:t>
            </a:r>
            <a:r>
              <a:rPr lang="zh-CN" altLang="zh-CN" dirty="0">
                <a:solidFill>
                  <a:srgbClr val="009ED6"/>
                </a:solidFill>
              </a:rPr>
              <a:t>转换</a:t>
            </a:r>
            <a:r>
              <a:rPr lang="zh-CN" altLang="zh-CN" dirty="0"/>
              <a:t>。然后，讲解了</a:t>
            </a:r>
            <a:r>
              <a:rPr lang="en-US" altLang="zh-CN" dirty="0"/>
              <a:t>CSS3</a:t>
            </a:r>
            <a:r>
              <a:rPr lang="zh-CN" altLang="zh-CN" dirty="0"/>
              <a:t>中的</a:t>
            </a:r>
            <a:r>
              <a:rPr lang="zh-CN" altLang="zh-CN" dirty="0">
                <a:solidFill>
                  <a:srgbClr val="009ED6"/>
                </a:solidFill>
              </a:rPr>
              <a:t>动画特效</a:t>
            </a:r>
            <a:r>
              <a:rPr lang="zh-CN" altLang="zh-CN" dirty="0"/>
              <a:t>，主要包括</a:t>
            </a:r>
            <a:r>
              <a:rPr lang="en-US" altLang="zh-CN" dirty="0" smtClean="0">
                <a:solidFill>
                  <a:srgbClr val="009ED6"/>
                </a:solidFill>
              </a:rPr>
              <a:t>animation</a:t>
            </a:r>
            <a:r>
              <a:rPr lang="zh-CN" altLang="zh-CN" dirty="0" smtClean="0">
                <a:solidFill>
                  <a:srgbClr val="009ED6"/>
                </a:solidFill>
              </a:rPr>
              <a:t>相关</a:t>
            </a:r>
            <a:r>
              <a:rPr lang="zh-CN" altLang="zh-CN" dirty="0">
                <a:solidFill>
                  <a:srgbClr val="009ED6"/>
                </a:solidFill>
              </a:rPr>
              <a:t>属性</a:t>
            </a:r>
            <a:r>
              <a:rPr lang="zh-CN" altLang="zh-CN" dirty="0"/>
              <a:t>。最后，通过</a:t>
            </a:r>
            <a:r>
              <a:rPr lang="en-US" altLang="zh-CN" dirty="0"/>
              <a:t>CSS3</a:t>
            </a:r>
            <a:r>
              <a:rPr lang="zh-CN" altLang="zh-CN" dirty="0"/>
              <a:t>中的过渡、变形和动画，制作出了一个</a:t>
            </a:r>
            <a:r>
              <a:rPr lang="zh-CN" altLang="zh-CN" dirty="0">
                <a:solidFill>
                  <a:srgbClr val="009ED6"/>
                </a:solidFill>
              </a:rPr>
              <a:t>工作日天气预报页面</a:t>
            </a:r>
            <a:r>
              <a:rPr lang="zh-CN" altLang="zh-CN" dirty="0"/>
              <a:t>。</a:t>
            </a:r>
          </a:p>
          <a:p>
            <a:pPr indent="457200">
              <a:lnSpc>
                <a:spcPct val="150000"/>
              </a:lnSpc>
            </a:pPr>
            <a:r>
              <a:rPr lang="zh-CN" altLang="zh-CN" dirty="0"/>
              <a:t>通过本章的学习，读者应该能够掌握</a:t>
            </a:r>
            <a:r>
              <a:rPr lang="en-US" altLang="zh-CN" dirty="0"/>
              <a:t>CSS3</a:t>
            </a:r>
            <a:r>
              <a:rPr lang="zh-CN" altLang="zh-CN" dirty="0"/>
              <a:t>中的</a:t>
            </a:r>
            <a:r>
              <a:rPr lang="zh-CN" altLang="zh-CN" dirty="0">
                <a:solidFill>
                  <a:srgbClr val="009ED6"/>
                </a:solidFill>
              </a:rPr>
              <a:t>过渡</a:t>
            </a:r>
            <a:r>
              <a:rPr lang="zh-CN" altLang="zh-CN" dirty="0"/>
              <a:t>、</a:t>
            </a:r>
            <a:r>
              <a:rPr lang="zh-CN" altLang="zh-CN" dirty="0">
                <a:solidFill>
                  <a:srgbClr val="009ED6"/>
                </a:solidFill>
              </a:rPr>
              <a:t>转换</a:t>
            </a:r>
            <a:r>
              <a:rPr lang="zh-CN" altLang="zh-CN" dirty="0"/>
              <a:t>和</a:t>
            </a:r>
            <a:r>
              <a:rPr lang="zh-CN" altLang="zh-CN" dirty="0">
                <a:solidFill>
                  <a:srgbClr val="009ED6"/>
                </a:solidFill>
              </a:rPr>
              <a:t>动画</a:t>
            </a:r>
            <a:r>
              <a:rPr lang="zh-CN" altLang="zh-CN" dirty="0"/>
              <a:t>，并能够熟练地使用相关属性实现</a:t>
            </a:r>
            <a:r>
              <a:rPr lang="zh-CN" altLang="zh-CN" dirty="0">
                <a:solidFill>
                  <a:srgbClr val="009ED6"/>
                </a:solidFill>
              </a:rPr>
              <a:t>元素的过渡</a:t>
            </a:r>
            <a:r>
              <a:rPr lang="zh-CN" altLang="zh-CN" dirty="0"/>
              <a:t>、</a:t>
            </a:r>
            <a:r>
              <a:rPr lang="zh-CN" altLang="zh-CN" dirty="0">
                <a:solidFill>
                  <a:srgbClr val="009ED6"/>
                </a:solidFill>
              </a:rPr>
              <a:t>平移</a:t>
            </a:r>
            <a:r>
              <a:rPr lang="zh-CN" altLang="zh-CN" dirty="0"/>
              <a:t>、</a:t>
            </a:r>
            <a:r>
              <a:rPr lang="zh-CN" altLang="zh-CN" dirty="0">
                <a:solidFill>
                  <a:srgbClr val="009ED6"/>
                </a:solidFill>
              </a:rPr>
              <a:t>缩放</a:t>
            </a:r>
            <a:r>
              <a:rPr lang="zh-CN" altLang="zh-CN" dirty="0"/>
              <a:t>、</a:t>
            </a:r>
            <a:r>
              <a:rPr lang="zh-CN" altLang="zh-CN" dirty="0">
                <a:solidFill>
                  <a:srgbClr val="009ED6"/>
                </a:solidFill>
              </a:rPr>
              <a:t>倾斜</a:t>
            </a:r>
            <a:r>
              <a:rPr lang="zh-CN" altLang="zh-CN" dirty="0"/>
              <a:t>、</a:t>
            </a:r>
            <a:r>
              <a:rPr lang="zh-CN" altLang="zh-CN" dirty="0">
                <a:solidFill>
                  <a:srgbClr val="009ED6"/>
                </a:solidFill>
              </a:rPr>
              <a:t>旋转</a:t>
            </a:r>
            <a:r>
              <a:rPr lang="zh-CN" altLang="zh-CN" dirty="0"/>
              <a:t>及</a:t>
            </a:r>
            <a:r>
              <a:rPr lang="zh-CN" altLang="zh-CN" dirty="0">
                <a:solidFill>
                  <a:srgbClr val="009ED6"/>
                </a:solidFill>
              </a:rPr>
              <a:t>动画</a:t>
            </a:r>
            <a:r>
              <a:rPr lang="zh-CN" altLang="zh-CN" dirty="0"/>
              <a:t>等特效</a:t>
            </a:r>
            <a:r>
              <a:rPr lang="zh-CN" altLang="zh-CN" dirty="0" smtClean="0"/>
              <a:t>。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06420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ChangeArrowheads="1"/>
          </p:cNvSpPr>
          <p:nvPr/>
        </p:nvSpPr>
        <p:spPr bwMode="auto">
          <a:xfrm>
            <a:off x="250825" y="-57119"/>
            <a:ext cx="5148263" cy="76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 marL="571500" indent="-5715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zh-CN" altLang="en-US" sz="2400" b="1" dirty="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✎ 动手实践</a:t>
            </a:r>
          </a:p>
        </p:txBody>
      </p: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322263" y="1227138"/>
            <a:ext cx="8697912" cy="1814512"/>
            <a:chOff x="321645" y="1328755"/>
            <a:chExt cx="8698177" cy="1815044"/>
          </a:xfrm>
        </p:grpSpPr>
        <p:sp>
          <p:nvSpPr>
            <p:cNvPr id="60432" name="矩形 12"/>
            <p:cNvSpPr>
              <a:spLocks noChangeArrowheads="1"/>
            </p:cNvSpPr>
            <p:nvPr/>
          </p:nvSpPr>
          <p:spPr bwMode="auto">
            <a:xfrm>
              <a:off x="2617640" y="1593124"/>
              <a:ext cx="6402182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800" b="1" dirty="0">
                  <a:latin typeface="微软雅黑" pitchFamily="34" charset="-122"/>
                  <a:ea typeface="微软雅黑" pitchFamily="34" charset="-122"/>
                </a:rPr>
                <a:t>学习完前面的内容，下面来</a:t>
              </a:r>
              <a:r>
                <a:rPr lang="zh-CN" altLang="zh-CN" sz="2800" b="1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动手实践</a:t>
              </a:r>
              <a:r>
                <a:rPr lang="zh-CN" altLang="zh-CN" sz="2800" b="1" dirty="0">
                  <a:latin typeface="微软雅黑" pitchFamily="34" charset="-122"/>
                  <a:ea typeface="微软雅黑" pitchFamily="34" charset="-122"/>
                </a:rPr>
                <a:t>一下吧：</a:t>
              </a:r>
            </a:p>
          </p:txBody>
        </p:sp>
        <p:pic>
          <p:nvPicPr>
            <p:cNvPr id="60433" name="图片 1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645" y="1328755"/>
              <a:ext cx="2329512" cy="1815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0422" name="组合 18"/>
          <p:cNvGrpSpPr>
            <a:grpSpLocks/>
          </p:cNvGrpSpPr>
          <p:nvPr/>
        </p:nvGrpSpPr>
        <p:grpSpPr bwMode="auto">
          <a:xfrm>
            <a:off x="315913" y="2995613"/>
            <a:ext cx="8516937" cy="3698875"/>
            <a:chOff x="316086" y="2995968"/>
            <a:chExt cx="8516057" cy="3698342"/>
          </a:xfrm>
        </p:grpSpPr>
        <p:sp>
          <p:nvSpPr>
            <p:cNvPr id="18" name="折角形 17"/>
            <p:cNvSpPr/>
            <p:nvPr/>
          </p:nvSpPr>
          <p:spPr bwMode="auto">
            <a:xfrm flipH="1">
              <a:off x="316086" y="2995968"/>
              <a:ext cx="8516057" cy="3698342"/>
            </a:xfrm>
            <a:prstGeom prst="foldedCorner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eaLnBrk="1" hangingPunct="1">
                <a:buFont typeface="Arial" pitchFamily="34" charset="0"/>
                <a:buNone/>
                <a:defRPr/>
              </a:pPr>
              <a:endParaRPr lang="zh-CN" altLang="en-US"/>
            </a:p>
          </p:txBody>
        </p:sp>
        <p:grpSp>
          <p:nvGrpSpPr>
            <p:cNvPr id="60426" name="组合 15"/>
            <p:cNvGrpSpPr>
              <a:grpSpLocks/>
            </p:cNvGrpSpPr>
            <p:nvPr/>
          </p:nvGrpSpPr>
          <p:grpSpPr bwMode="auto">
            <a:xfrm>
              <a:off x="616090" y="2999457"/>
              <a:ext cx="7943383" cy="3633594"/>
              <a:chOff x="616090" y="2999457"/>
              <a:chExt cx="7943383" cy="3633594"/>
            </a:xfrm>
          </p:grpSpPr>
          <p:sp>
            <p:nvSpPr>
              <p:cNvPr id="60427" name="矩形 4"/>
              <p:cNvSpPr>
                <a:spLocks noChangeArrowheads="1"/>
              </p:cNvSpPr>
              <p:nvPr/>
            </p:nvSpPr>
            <p:spPr bwMode="auto">
              <a:xfrm>
                <a:off x="616090" y="3105489"/>
                <a:ext cx="4782646" cy="12001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>
                  <a:lnSpc>
                    <a:spcPct val="150000"/>
                  </a:lnSpc>
                </a:pPr>
                <a:r>
                  <a:rPr lang="zh-CN" altLang="en-US" sz="1600" dirty="0" smtClean="0">
                    <a:latin typeface="微软雅黑" pitchFamily="34" charset="-122"/>
                    <a:ea typeface="微软雅黑" pitchFamily="34" charset="-122"/>
                  </a:rPr>
                  <a:t>请结合给出的</a:t>
                </a:r>
                <a:r>
                  <a:rPr lang="zh-CN" altLang="en-US" sz="1600" dirty="0">
                    <a:latin typeface="微软雅黑" pitchFamily="34" charset="-122"/>
                    <a:ea typeface="微软雅黑" pitchFamily="34" charset="-122"/>
                  </a:rPr>
                  <a:t>素材，运用</a:t>
                </a:r>
                <a:r>
                  <a:rPr lang="en-US" altLang="zh-CN" sz="1600" dirty="0">
                    <a:latin typeface="微软雅黑" pitchFamily="34" charset="-122"/>
                    <a:ea typeface="微软雅黑" pitchFamily="34" charset="-122"/>
                  </a:rPr>
                  <a:t>CSS3</a:t>
                </a:r>
                <a:r>
                  <a:rPr lang="zh-CN" altLang="en-US" sz="1600" dirty="0">
                    <a:latin typeface="微软雅黑" pitchFamily="34" charset="-122"/>
                    <a:ea typeface="微软雅黑" pitchFamily="34" charset="-122"/>
                  </a:rPr>
                  <a:t>中的动画和</a:t>
                </a:r>
                <a:r>
                  <a:rPr lang="zh-CN" altLang="en-US" sz="1600" dirty="0" smtClean="0">
                    <a:latin typeface="微软雅黑" pitchFamily="34" charset="-122"/>
                    <a:ea typeface="微软雅黑" pitchFamily="34" charset="-122"/>
                  </a:rPr>
                  <a:t>变形制作</a:t>
                </a:r>
                <a:r>
                  <a:rPr lang="zh-CN" altLang="en-US" sz="1600" dirty="0">
                    <a:latin typeface="微软雅黑" pitchFamily="34" charset="-122"/>
                    <a:ea typeface="微软雅黑" pitchFamily="34" charset="-122"/>
                  </a:rPr>
                  <a:t>一个唱片播放模块，效果</a:t>
                </a:r>
                <a:r>
                  <a:rPr lang="zh-CN" altLang="en-US" sz="1600" dirty="0" smtClean="0">
                    <a:latin typeface="微软雅黑" pitchFamily="34" charset="-122"/>
                    <a:ea typeface="微软雅黑" pitchFamily="34" charset="-122"/>
                  </a:rPr>
                  <a:t>如下图所</a:t>
                </a:r>
                <a:r>
                  <a:rPr lang="zh-CN" altLang="en-US" sz="1600" dirty="0">
                    <a:latin typeface="微软雅黑" pitchFamily="34" charset="-122"/>
                    <a:ea typeface="微软雅黑" pitchFamily="34" charset="-122"/>
                  </a:rPr>
                  <a:t>示。当页面加载完成后，唱片会循环</a:t>
                </a:r>
                <a:r>
                  <a:rPr lang="zh-CN" altLang="en-US" sz="1600" dirty="0" smtClean="0">
                    <a:latin typeface="微软雅黑" pitchFamily="34" charset="-122"/>
                    <a:ea typeface="微软雅黑" pitchFamily="34" charset="-122"/>
                  </a:rPr>
                  <a:t>旋转。</a:t>
                </a:r>
                <a:endParaRPr lang="zh-CN" altLang="en-US" sz="16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60428" name="组合 11"/>
              <p:cNvGrpSpPr>
                <a:grpSpLocks/>
              </p:cNvGrpSpPr>
              <p:nvPr/>
            </p:nvGrpSpPr>
            <p:grpSpPr bwMode="auto">
              <a:xfrm>
                <a:off x="5718390" y="2999457"/>
                <a:ext cx="2841083" cy="3633594"/>
                <a:chOff x="250825" y="2754397"/>
                <a:chExt cx="3270293" cy="4182532"/>
              </a:xfrm>
            </p:grpSpPr>
            <p:pic>
              <p:nvPicPr>
                <p:cNvPr id="60429" name="图片 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0825" y="2754397"/>
                  <a:ext cx="3270293" cy="41825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60431" name="矩形 10"/>
                <p:cNvSpPr>
                  <a:spLocks noChangeArrowheads="1"/>
                </p:cNvSpPr>
                <p:nvPr/>
              </p:nvSpPr>
              <p:spPr bwMode="auto">
                <a:xfrm>
                  <a:off x="759471" y="5861423"/>
                  <a:ext cx="2456295" cy="44284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itchFamily="34" charset="0"/>
                      <a:ea typeface="宋体" pitchFamily="2" charset="-122"/>
                    </a:defRPr>
                  </a:lvl9pPr>
                </a:lstStyle>
                <a:p>
                  <a:r>
                    <a:rPr lang="zh-CN" altLang="en-US" sz="1900" b="1">
                      <a:latin typeface="微软雅黑" pitchFamily="34" charset="-122"/>
                      <a:ea typeface="微软雅黑" pitchFamily="34" charset="-122"/>
                    </a:rPr>
                    <a:t>扫一扫，查看答案</a:t>
                  </a:r>
                </a:p>
              </p:txBody>
            </p:sp>
          </p:grpSp>
        </p:grpSp>
      </p:grpSp>
      <p:pic>
        <p:nvPicPr>
          <p:cNvPr id="10243" name="图片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958" y="4261411"/>
            <a:ext cx="2187492" cy="2187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图片 23" descr="C:\Users\Administrator\Desktop\HTML5+CSS3网站设计基础教程二维码2.2厘米\9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811" y="3749382"/>
            <a:ext cx="1932229" cy="1932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016368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2047648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457200">
              <a:buNone/>
            </a:pPr>
            <a:r>
              <a:rPr lang="zh-CN" altLang="zh-CN" sz="1800" dirty="0"/>
              <a:t>在上面的语法格式中，</a:t>
            </a:r>
            <a:r>
              <a:rPr lang="en-US" altLang="zh-CN" sz="1800" dirty="0"/>
              <a:t>transition-property </a:t>
            </a:r>
            <a:r>
              <a:rPr lang="zh-CN" altLang="zh-CN" sz="1800" dirty="0"/>
              <a:t>属性的取值包括</a:t>
            </a:r>
            <a:r>
              <a:rPr lang="en-US" altLang="zh-CN" sz="1800" dirty="0">
                <a:solidFill>
                  <a:srgbClr val="009ED6"/>
                </a:solidFill>
              </a:rPr>
              <a:t>none</a:t>
            </a:r>
            <a:r>
              <a:rPr lang="zh-CN" altLang="zh-CN" sz="1800" dirty="0"/>
              <a:t>、</a:t>
            </a:r>
            <a:r>
              <a:rPr lang="en-US" altLang="zh-CN" sz="1800" dirty="0">
                <a:solidFill>
                  <a:srgbClr val="009ED6"/>
                </a:solidFill>
              </a:rPr>
              <a:t>all</a:t>
            </a:r>
            <a:r>
              <a:rPr lang="zh-CN" altLang="zh-CN" sz="1800" dirty="0"/>
              <a:t>和</a:t>
            </a:r>
            <a:r>
              <a:rPr lang="en-US" altLang="zh-CN" sz="1800" dirty="0">
                <a:solidFill>
                  <a:srgbClr val="009ED6"/>
                </a:solidFill>
              </a:rPr>
              <a:t>property</a:t>
            </a:r>
            <a:r>
              <a:rPr lang="zh-CN" altLang="zh-CN" sz="1800" dirty="0"/>
              <a:t>三个，具体说明</a:t>
            </a:r>
            <a:r>
              <a:rPr lang="zh-CN" altLang="zh-CN" sz="1800" dirty="0" smtClean="0"/>
              <a:t>如</a:t>
            </a:r>
            <a:r>
              <a:rPr lang="zh-CN" altLang="en-US" sz="1800" dirty="0" smtClean="0"/>
              <a:t>下表所</a:t>
            </a:r>
            <a:r>
              <a:rPr lang="zh-CN" altLang="zh-CN" sz="1800" dirty="0" smtClean="0"/>
              <a:t>示：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>
                <a:solidFill>
                  <a:srgbClr val="009ED6"/>
                </a:solidFill>
              </a:rPr>
              <a:t>1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transition-property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878022"/>
              </p:ext>
            </p:extLst>
          </p:nvPr>
        </p:nvGraphicFramePr>
        <p:xfrm>
          <a:off x="1888360" y="3080433"/>
          <a:ext cx="5543550" cy="15356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2726"/>
                <a:gridCol w="4120824"/>
              </a:tblGrid>
              <a:tr h="334796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属性值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ctr">
                        <a:spcAft>
                          <a:spcPts val="0"/>
                        </a:spcAft>
                      </a:pPr>
                      <a:r>
                        <a:rPr lang="zh-CN" sz="1050" b="0" kern="10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74574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solidFill>
                            <a:schemeClr val="tx1"/>
                          </a:solidFill>
                          <a:effectLst/>
                        </a:rPr>
                        <a:t>none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没有属性会获得过渡效果。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74573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all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所有属性都将</a:t>
                      </a:r>
                      <a:r>
                        <a:rPr lang="zh-CN" sz="1050" b="0" kern="100" dirty="0">
                          <a:solidFill>
                            <a:schemeClr val="tx1"/>
                          </a:solidFill>
                          <a:effectLst/>
                        </a:rPr>
                        <a:t>获得过渡效果</a:t>
                      </a: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51692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b="0" kern="100">
                          <a:solidFill>
                            <a:schemeClr val="tx1"/>
                          </a:solidFill>
                          <a:effectLst/>
                        </a:rPr>
                        <a:t>property</a:t>
                      </a:r>
                      <a:endParaRPr lang="zh-CN" sz="1050" b="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定义应用过渡效果的</a:t>
                      </a:r>
                      <a:r>
                        <a:rPr lang="en-US" sz="1050" b="0" kern="0" dirty="0">
                          <a:solidFill>
                            <a:schemeClr val="tx1"/>
                          </a:solidFill>
                          <a:effectLst/>
                        </a:rPr>
                        <a:t>CSS</a:t>
                      </a:r>
                      <a:r>
                        <a:rPr lang="zh-CN" sz="1050" b="0" kern="0" dirty="0">
                          <a:solidFill>
                            <a:schemeClr val="tx1"/>
                          </a:solidFill>
                          <a:effectLst/>
                        </a:rPr>
                        <a:t>属性名称，多个名称之间以逗号分隔。</a:t>
                      </a:r>
                      <a:endParaRPr lang="zh-CN" sz="1050" b="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</a:tbl>
          </a:graphicData>
        </a:graphic>
      </p:graphicFrame>
      <p:pic>
        <p:nvPicPr>
          <p:cNvPr id="7" name="图片 6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767" y="4859689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845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1882393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en-US" altLang="zh-CN" sz="1800" dirty="0"/>
              <a:t>transition-duration</a:t>
            </a:r>
            <a:r>
              <a:rPr lang="zh-CN" altLang="en-US" sz="1800" dirty="0"/>
              <a:t>属性用于定义</a:t>
            </a:r>
            <a:r>
              <a:rPr lang="zh-CN" altLang="en-US" sz="1800" dirty="0">
                <a:solidFill>
                  <a:srgbClr val="009ED6"/>
                </a:solidFill>
              </a:rPr>
              <a:t>过渡效果花费的时间</a:t>
            </a:r>
            <a:r>
              <a:rPr lang="zh-CN" altLang="en-US" sz="1800" dirty="0"/>
              <a:t>，默认值为</a:t>
            </a:r>
            <a:r>
              <a:rPr lang="en-US" altLang="zh-CN" sz="1800" dirty="0"/>
              <a:t>0</a:t>
            </a:r>
            <a:r>
              <a:rPr lang="zh-CN" altLang="en-US" sz="1800" dirty="0"/>
              <a:t>，常用单位是秒（</a:t>
            </a:r>
            <a:r>
              <a:rPr lang="en-US" altLang="zh-CN" sz="1800" dirty="0"/>
              <a:t>s</a:t>
            </a:r>
            <a:r>
              <a:rPr lang="zh-CN" altLang="en-US" sz="1800" dirty="0"/>
              <a:t>）或者毫秒（</a:t>
            </a:r>
            <a:r>
              <a:rPr lang="en-US" altLang="zh-CN" sz="1800" dirty="0" err="1"/>
              <a:t>ms</a:t>
            </a:r>
            <a:r>
              <a:rPr lang="zh-CN" altLang="en-US" sz="1800" dirty="0"/>
              <a:t>）。其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/>
              <a:t>如下：</a:t>
            </a:r>
            <a:endParaRPr lang="en-US" altLang="zh-CN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936434" y="2831329"/>
            <a:ext cx="6937566" cy="369332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transition-duration:time</a:t>
            </a:r>
            <a:r>
              <a:rPr lang="en-US" altLang="zh-CN" dirty="0"/>
              <a:t>;</a:t>
            </a:r>
            <a:endParaRPr lang="zh-CN" altLang="zh-CN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 smtClean="0">
                <a:solidFill>
                  <a:srgbClr val="009ED6"/>
                </a:solidFill>
              </a:rPr>
              <a:t>2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transition-duration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10" name="图片 9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654" y="3470950"/>
            <a:ext cx="2121233" cy="3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88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1882393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en-US" altLang="zh-CN" sz="1800" dirty="0"/>
              <a:t>transition-timing-function</a:t>
            </a:r>
            <a:r>
              <a:rPr lang="zh-CN" altLang="en-US" sz="1800" dirty="0"/>
              <a:t>属性规定过渡效果的</a:t>
            </a:r>
            <a:r>
              <a:rPr lang="zh-CN" altLang="en-US" sz="1800" dirty="0">
                <a:solidFill>
                  <a:srgbClr val="009ED6"/>
                </a:solidFill>
              </a:rPr>
              <a:t>速度曲线</a:t>
            </a:r>
            <a:r>
              <a:rPr lang="zh-CN" altLang="en-US" sz="1800" dirty="0"/>
              <a:t>，默认值</a:t>
            </a:r>
            <a:r>
              <a:rPr lang="zh-CN" altLang="en-US" sz="1800" dirty="0" smtClean="0"/>
              <a:t>为</a:t>
            </a:r>
            <a:r>
              <a:rPr lang="en-US" altLang="zh-CN" sz="1800" dirty="0" smtClean="0">
                <a:solidFill>
                  <a:srgbClr val="009ED6"/>
                </a:solidFill>
              </a:rPr>
              <a:t>ease</a:t>
            </a:r>
            <a:r>
              <a:rPr lang="zh-CN" altLang="en-US" sz="1800" dirty="0" smtClean="0"/>
              <a:t>，</a:t>
            </a:r>
            <a:r>
              <a:rPr lang="zh-CN" altLang="en-US" sz="1800" dirty="0" smtClean="0"/>
              <a:t>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/>
              <a:t>如下：</a:t>
            </a:r>
            <a:endParaRPr lang="en-US" altLang="zh-CN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936434" y="2831329"/>
            <a:ext cx="6937566" cy="872034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transition-timing-function:linear|ease|ease-in|ease-out|ease-in-out|cubic-bezier(</a:t>
            </a:r>
            <a:r>
              <a:rPr lang="en-US" altLang="zh-CN" dirty="0" err="1"/>
              <a:t>n,n,n,n</a:t>
            </a:r>
            <a:r>
              <a:rPr lang="en-US" altLang="zh-CN" dirty="0" smtClean="0"/>
              <a:t>);</a:t>
            </a:r>
            <a:endParaRPr lang="zh-CN" altLang="zh-CN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transition-timing-function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020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1882393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en-US" altLang="zh-CN" sz="1800" dirty="0"/>
              <a:t>transition-timing-function</a:t>
            </a:r>
            <a:r>
              <a:rPr lang="zh-CN" altLang="en-US" sz="1800" dirty="0" smtClean="0"/>
              <a:t>属性</a:t>
            </a:r>
            <a:r>
              <a:rPr lang="zh-CN" altLang="zh-CN" sz="1800" dirty="0" smtClean="0"/>
              <a:t>的</a:t>
            </a:r>
            <a:r>
              <a:rPr lang="zh-CN" altLang="zh-CN" sz="1800" dirty="0"/>
              <a:t>取值有很多，</a:t>
            </a:r>
            <a:r>
              <a:rPr lang="zh-CN" altLang="zh-CN" sz="1800" dirty="0">
                <a:solidFill>
                  <a:srgbClr val="009ED6"/>
                </a:solidFill>
              </a:rPr>
              <a:t>常见属性值</a:t>
            </a:r>
            <a:r>
              <a:rPr lang="zh-CN" altLang="zh-CN" sz="1800" dirty="0"/>
              <a:t>及</a:t>
            </a:r>
            <a:r>
              <a:rPr lang="zh-CN" altLang="zh-CN" sz="1800" dirty="0">
                <a:solidFill>
                  <a:srgbClr val="009ED6"/>
                </a:solidFill>
              </a:rPr>
              <a:t>说明</a:t>
            </a:r>
            <a:r>
              <a:rPr lang="zh-CN" altLang="zh-CN" sz="1800" dirty="0" smtClean="0"/>
              <a:t>如</a:t>
            </a:r>
            <a:r>
              <a:rPr lang="zh-CN" altLang="en-US" sz="1800" dirty="0" smtClean="0"/>
              <a:t>下表</a:t>
            </a:r>
            <a:r>
              <a:rPr lang="zh-CN" altLang="zh-CN" sz="1800" dirty="0" smtClean="0"/>
              <a:t>所</a:t>
            </a:r>
            <a:r>
              <a:rPr lang="zh-CN" altLang="zh-CN" sz="1800" dirty="0"/>
              <a:t>示</a:t>
            </a:r>
            <a:r>
              <a:rPr lang="zh-CN" altLang="zh-CN" sz="1800" dirty="0" smtClean="0"/>
              <a:t>。</a:t>
            </a:r>
            <a:endParaRPr lang="en-US" altLang="zh-CN" sz="1800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>
                <a:solidFill>
                  <a:srgbClr val="009ED6"/>
                </a:solidFill>
              </a:rPr>
              <a:t>3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transition-timing-function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  <p:pic>
        <p:nvPicPr>
          <p:cNvPr id="8" name="图片 7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709" y="5910040"/>
            <a:ext cx="2121233" cy="387882"/>
          </a:xfrm>
          <a:prstGeom prst="rect">
            <a:avLst/>
          </a:prstGeom>
        </p:spPr>
      </p:pic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864275"/>
              </p:ext>
            </p:extLst>
          </p:nvPr>
        </p:nvGraphicFramePr>
        <p:xfrm>
          <a:off x="925418" y="2622015"/>
          <a:ext cx="7590619" cy="3161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91548"/>
                <a:gridCol w="5699071"/>
              </a:tblGrid>
              <a:tr h="441067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属性值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indent="267970"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描述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37418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linear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指定以相同速度开始至结束的过渡效果，等同于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(0,0,1,1)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）。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957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ease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指定以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慢速开始，然后加快，最后慢慢结束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的过渡效果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，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等同于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(0.25,0.1,0.25,1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）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1864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ease-in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指定以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慢速开始，然后逐渐加快（淡入效果）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的过渡效果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，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等同于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(0.42,0,1,1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）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07624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ease-out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指定以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慢速结束（淡出效果）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的过渡效果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，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等同于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(0,0,0.58,1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）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429658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ease-in-out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指定以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慢速开始和结束的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过渡效果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，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等同于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cubic-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bezier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(0.42,0,0.58,1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）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  <a:tr h="59491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cubic-bezier(n,n,n,n)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定义用于加速或者减速的贝塞尔曲线的形状，它们的值在</a:t>
                      </a:r>
                      <a:r>
                        <a:rPr lang="en-US" sz="1050" kern="0" dirty="0">
                          <a:solidFill>
                            <a:schemeClr val="tx1"/>
                          </a:solidFill>
                          <a:effectLst/>
                        </a:rPr>
                        <a:t>0~1</a:t>
                      </a:r>
                      <a:r>
                        <a:rPr lang="zh-CN" sz="1050" kern="0" dirty="0">
                          <a:solidFill>
                            <a:schemeClr val="tx1"/>
                          </a:solidFill>
                          <a:effectLst/>
                        </a:rPr>
                        <a:t>之间。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68580" marR="68580" marT="0" marB="0" anchor="ctr">
                    <a:solidFill>
                      <a:srgbClr val="D5F4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07578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内容占位符 2"/>
          <p:cNvSpPr>
            <a:spLocks noGrp="1"/>
          </p:cNvSpPr>
          <p:nvPr>
            <p:ph idx="1"/>
          </p:nvPr>
        </p:nvSpPr>
        <p:spPr bwMode="auto">
          <a:xfrm>
            <a:off x="434975" y="1882393"/>
            <a:ext cx="8229600" cy="384651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indent="457200" eaLnBrk="1">
              <a:spcBef>
                <a:spcPts val="423"/>
              </a:spcBef>
              <a:buFontTx/>
              <a:buNone/>
              <a:defRPr/>
            </a:pPr>
            <a:r>
              <a:rPr lang="en-US" altLang="zh-CN" sz="1800" dirty="0"/>
              <a:t>transition-delay</a:t>
            </a:r>
            <a:r>
              <a:rPr lang="zh-CN" altLang="zh-CN" sz="1800" dirty="0"/>
              <a:t>属性规定</a:t>
            </a:r>
            <a:r>
              <a:rPr lang="zh-CN" altLang="zh-CN" sz="1800" dirty="0">
                <a:solidFill>
                  <a:srgbClr val="009ED6"/>
                </a:solidFill>
              </a:rPr>
              <a:t>过渡效果何时开始</a:t>
            </a:r>
            <a:r>
              <a:rPr lang="zh-CN" altLang="zh-CN" sz="1800" dirty="0"/>
              <a:t>，默认值为</a:t>
            </a:r>
            <a:r>
              <a:rPr lang="en-US" altLang="zh-CN" sz="1800" dirty="0"/>
              <a:t>0</a:t>
            </a:r>
            <a:r>
              <a:rPr lang="zh-CN" altLang="zh-CN" sz="1800" dirty="0"/>
              <a:t>，常用单位是秒（</a:t>
            </a:r>
            <a:r>
              <a:rPr lang="en-US" altLang="zh-CN" sz="1800" dirty="0"/>
              <a:t>s</a:t>
            </a:r>
            <a:r>
              <a:rPr lang="zh-CN" altLang="zh-CN" sz="1800" dirty="0"/>
              <a:t>）或者毫秒（</a:t>
            </a:r>
            <a:r>
              <a:rPr lang="en-US" altLang="zh-CN" sz="1800" dirty="0" err="1"/>
              <a:t>ms</a:t>
            </a:r>
            <a:r>
              <a:rPr lang="zh-CN" altLang="zh-CN" sz="1800" dirty="0"/>
              <a:t>）。</a:t>
            </a:r>
            <a:r>
              <a:rPr lang="en-US" altLang="zh-CN" sz="1800" dirty="0"/>
              <a:t>transition-delay</a:t>
            </a:r>
            <a:r>
              <a:rPr lang="zh-CN" altLang="zh-CN" sz="1800" dirty="0"/>
              <a:t>的属性值可以为正整数、负整数和</a:t>
            </a:r>
            <a:r>
              <a:rPr lang="en-US" altLang="zh-CN" sz="1800" dirty="0"/>
              <a:t>0</a:t>
            </a:r>
            <a:r>
              <a:rPr lang="zh-CN" altLang="zh-CN" sz="1800" dirty="0"/>
              <a:t>。当设置为</a:t>
            </a:r>
            <a:r>
              <a:rPr lang="zh-CN" altLang="zh-CN" sz="1800" dirty="0">
                <a:solidFill>
                  <a:srgbClr val="009ED6"/>
                </a:solidFill>
              </a:rPr>
              <a:t>负数</a:t>
            </a:r>
            <a:r>
              <a:rPr lang="zh-CN" altLang="zh-CN" sz="1800" dirty="0"/>
              <a:t>时，过渡动作会从</a:t>
            </a:r>
            <a:r>
              <a:rPr lang="zh-CN" altLang="zh-CN" sz="1800" dirty="0">
                <a:solidFill>
                  <a:srgbClr val="009ED6"/>
                </a:solidFill>
              </a:rPr>
              <a:t>该时间点</a:t>
            </a:r>
            <a:r>
              <a:rPr lang="zh-CN" altLang="zh-CN" sz="1800" dirty="0"/>
              <a:t>开始，之前的动作被截断；设置为</a:t>
            </a:r>
            <a:r>
              <a:rPr lang="zh-CN" altLang="zh-CN" sz="1800" dirty="0">
                <a:solidFill>
                  <a:srgbClr val="009ED6"/>
                </a:solidFill>
              </a:rPr>
              <a:t>正数</a:t>
            </a:r>
            <a:r>
              <a:rPr lang="zh-CN" altLang="zh-CN" sz="1800" dirty="0"/>
              <a:t>时，过渡动作会</a:t>
            </a:r>
            <a:r>
              <a:rPr lang="zh-CN" altLang="zh-CN" sz="1800" dirty="0">
                <a:solidFill>
                  <a:srgbClr val="009ED6"/>
                </a:solidFill>
              </a:rPr>
              <a:t>延迟触发</a:t>
            </a:r>
            <a:r>
              <a:rPr lang="zh-CN" altLang="zh-CN" sz="1800" dirty="0" smtClean="0"/>
              <a:t>。</a:t>
            </a:r>
            <a:r>
              <a:rPr lang="zh-CN" altLang="en-US" sz="1800" dirty="0" smtClean="0"/>
              <a:t>其</a:t>
            </a:r>
            <a:r>
              <a:rPr lang="zh-CN" altLang="en-US" sz="1800" dirty="0">
                <a:solidFill>
                  <a:srgbClr val="009ED6"/>
                </a:solidFill>
              </a:rPr>
              <a:t>基本语法格式</a:t>
            </a:r>
            <a:r>
              <a:rPr lang="zh-CN" altLang="en-US" sz="1800" dirty="0"/>
              <a:t>如下：</a:t>
            </a:r>
            <a:endParaRPr lang="en-US" altLang="zh-CN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1057619" y="3657594"/>
            <a:ext cx="6937566" cy="456535"/>
          </a:xfrm>
          <a:prstGeom prst="rect">
            <a:avLst/>
          </a:prstGeom>
          <a:solidFill>
            <a:srgbClr val="D5F2FF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transition-delay:time</a:t>
            </a:r>
            <a:r>
              <a:rPr lang="en-US" altLang="zh-CN" dirty="0" smtClean="0"/>
              <a:t>;</a:t>
            </a:r>
            <a:endParaRPr lang="zh-CN" altLang="zh-CN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07950" y="114300"/>
            <a:ext cx="7766050" cy="723900"/>
          </a:xfrm>
        </p:spPr>
        <p:txBody>
          <a:bodyPr/>
          <a:lstStyle/>
          <a:p>
            <a:pPr>
              <a:defRPr/>
            </a:pPr>
            <a:r>
              <a:rPr lang="en-US" altLang="zh-CN" sz="2400" dirty="0"/>
              <a:t>9</a:t>
            </a:r>
            <a:r>
              <a:rPr lang="en-US" altLang="zh-CN" sz="2400" dirty="0" smtClean="0"/>
              <a:t>.1 </a:t>
            </a:r>
            <a:r>
              <a:rPr lang="zh-CN" altLang="en-US" sz="2400" dirty="0" smtClean="0">
                <a:sym typeface="宋体" charset="-122"/>
              </a:rPr>
              <a:t>知识点讲解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5583" y="1322024"/>
            <a:ext cx="654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457200">
              <a:buFontTx/>
              <a:buNone/>
              <a:defRPr/>
            </a:pPr>
            <a:r>
              <a:rPr lang="en-US" altLang="zh-CN" sz="2400" b="1" dirty="0" smtClean="0">
                <a:solidFill>
                  <a:srgbClr val="009ED6"/>
                </a:solidFill>
              </a:rPr>
              <a:t>4</a:t>
            </a:r>
            <a:r>
              <a:rPr lang="zh-CN" altLang="en-US" sz="2400" b="1" dirty="0" smtClean="0">
                <a:solidFill>
                  <a:srgbClr val="009ED6"/>
                </a:solidFill>
              </a:rPr>
              <a:t>、</a:t>
            </a:r>
            <a:r>
              <a:rPr lang="en-US" altLang="zh-CN" sz="2400" b="1" dirty="0">
                <a:solidFill>
                  <a:srgbClr val="009ED6"/>
                </a:solidFill>
              </a:rPr>
              <a:t>transition-delay</a:t>
            </a:r>
            <a:r>
              <a:rPr lang="zh-CN" altLang="en-US" sz="2400" b="1" dirty="0">
                <a:solidFill>
                  <a:srgbClr val="009ED6"/>
                </a:solidFill>
              </a:rPr>
              <a:t>属性</a:t>
            </a:r>
            <a:endParaRPr lang="en-US" altLang="zh-CN" sz="2400" b="1" dirty="0">
              <a:solidFill>
                <a:srgbClr val="009E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1172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6d79b05174c9e41b6f011c8b0a5c5cc9e1a44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TITLE" val="认识网页"/>
  <p:tag name="GENSWF_ADVANCE_TIME" val="0.00"/>
  <p:tag name="ISPRING_SLIDE_INDENT_LEVEL" val="0"/>
  <p:tag name="ISPRING_CUSTOM_TIMING_USED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TITLE" val="动手实践"/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默认设计模板">
  <a:themeElements>
    <a:clrScheme name="穿越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rgbClr val="00ACE6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rgbClr val="00ACE6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4309</TotalTime>
  <Pages>0</Pages>
  <Words>3202</Words>
  <Characters>0</Characters>
  <Application>Microsoft Office PowerPoint</Application>
  <DocSecurity>0</DocSecurity>
  <PresentationFormat>全屏显示(4:3)</PresentationFormat>
  <Lines>0</Lines>
  <Paragraphs>338</Paragraphs>
  <Slides>41</Slides>
  <Notes>2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3" baseType="lpstr">
      <vt:lpstr>默认设计模板</vt:lpstr>
      <vt:lpstr>Visio</vt:lpstr>
      <vt:lpstr>第九章  CSS3高级应用</vt:lpstr>
      <vt:lpstr>PowerPoint 演示文稿</vt:lpstr>
      <vt:lpstr>9.1 元素的浮动</vt:lpstr>
      <vt:lpstr>9.1 知识点讲解</vt:lpstr>
      <vt:lpstr>9.1 知识点讲解</vt:lpstr>
      <vt:lpstr>9.1 知识点讲解</vt:lpstr>
      <vt:lpstr>9.1 知识点讲解</vt:lpstr>
      <vt:lpstr>9.1 知识点讲解</vt:lpstr>
      <vt:lpstr>9.1 知识点讲解</vt:lpstr>
      <vt:lpstr>9.1 知识点讲解</vt:lpstr>
      <vt:lpstr>9.2 变形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9.2 知识点讲解</vt:lpstr>
      <vt:lpstr>9.3 动画</vt:lpstr>
      <vt:lpstr>9.3 知识点讲解</vt:lpstr>
      <vt:lpstr>9.3 知识点讲解</vt:lpstr>
      <vt:lpstr>9.3 知识点讲解</vt:lpstr>
      <vt:lpstr>9.3 知识点讲解</vt:lpstr>
      <vt:lpstr>9.3 知识点讲解</vt:lpstr>
      <vt:lpstr>9.3 知识点讲解</vt:lpstr>
      <vt:lpstr>9.3 知识点讲解</vt:lpstr>
      <vt:lpstr>9.3 知识点讲解</vt:lpstr>
      <vt:lpstr>9.3 知识点讲解</vt:lpstr>
      <vt:lpstr>9.3 知识点讲解</vt:lpstr>
      <vt:lpstr>9.4 制作工作日天气预报</vt:lpstr>
      <vt:lpstr>9.4 制作工作日天气预报</vt:lpstr>
      <vt:lpstr>9.4 制作工作日天气预报</vt:lpstr>
      <vt:lpstr>9.4 案例实现</vt:lpstr>
      <vt:lpstr>本章小结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王哲</dc:creator>
  <cp:lastModifiedBy>李丽亚</cp:lastModifiedBy>
  <cp:revision>322</cp:revision>
  <dcterms:created xsi:type="dcterms:W3CDTF">2013-01-25T01:44:32Z</dcterms:created>
  <dcterms:modified xsi:type="dcterms:W3CDTF">2016-01-08T10:30:01Z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2052-9.1.0.4517</vt:lpwstr>
  </property>
</Properties>
</file>